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CDF93-14E4-41B9-A0EE-1EDAD1670C7F}" type="datetimeFigureOut">
              <a:rPr lang="ru-RU" smtClean="0"/>
              <a:t>20.12.2022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82C57-2D37-40FE-AE4F-EA412FCCF0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0482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BCDF93-14E4-41B9-A0EE-1EDAD1670C7F}" type="datetimeFigureOut">
              <a:rPr lang="ru-RU" smtClean="0"/>
              <a:t>20.12.2022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E82C57-2D37-40FE-AE4F-EA412FCCF0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4427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5400" smtClean="0">
                <a:solidFill>
                  <a:srgbClr val="00B0F0"/>
                </a:solidFill>
                <a:latin typeface="Times New Roman" charset="0"/>
                <a:ea typeface="Times New Roman" charset="0"/>
                <a:cs typeface="Times New Roman" charset="0"/>
              </a:rPr>
              <a:t>Бюджетная (бухгалтерская) отчетность: изменения на 2022 – 2023 год</a:t>
            </a:r>
            <a:br>
              <a:rPr lang="ru-RU" sz="5400" smtClean="0">
                <a:solidFill>
                  <a:srgbClr val="00B0F0"/>
                </a:solidFill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ru-RU" sz="2400" smtClean="0">
                <a:solidFill>
                  <a:schemeClr val="bg2">
                    <a:lumMod val="50000"/>
                  </a:schemeClr>
                </a:solidFill>
              </a:rPr>
              <a:t>консультант отдела учета и отчетности по исполнению бюджета</a:t>
            </a:r>
            <a:br>
              <a:rPr lang="ru-RU" sz="240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2400" smtClean="0">
                <a:solidFill>
                  <a:schemeClr val="bg2">
                    <a:lumMod val="50000"/>
                  </a:schemeClr>
                </a:solidFill>
              </a:rPr>
              <a:t>А.А. Гупало</a:t>
            </a:r>
            <a:endParaRPr lang="ru-RU" sz="24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8274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8882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1689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Классификации доходов, установленным Руководством по статистике государственных финансов (СГФ - 2014), применяемая с 1 января 2022 года</a:t>
            </a:r>
            <a:r>
              <a:rPr lang="ru-RU" sz="280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rPr>
              <a:t/>
            </a:r>
            <a:br>
              <a:rPr lang="ru-RU" sz="280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rPr>
            </a:br>
            <a:endParaRPr lang="ru-RU" sz="28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9208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Безвозмездные неденежные передачи/поступления с 2022 года</a:t>
            </a:r>
            <a:br>
              <a:rPr lang="ru-RU" sz="440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7716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2059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smtClean="0">
                <a:solidFill>
                  <a:schemeClr val="bg2">
                    <a:lumMod val="50000"/>
                  </a:schemeClr>
                </a:solidFill>
              </a:rPr>
              <a:t>Контрольные соотношения ф. 0503710 и 0503110</a:t>
            </a:r>
            <a:endParaRPr lang="ru-RU" sz="28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7741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ru-RU" sz="1600" smtClean="0">
                <a:solidFill>
                  <a:srgbClr val="0070C0"/>
                </a:solidFill>
                <a:effectLst/>
              </a:rPr>
              <a:t>Федеральным конституционным законам от 04.10.2022 № 5-ФКЗ «О принятии в Российскую Федерацию Донецкой Народной Республики и образовании в составе Российской Федерации нового субъекта - Донецкой Народной Республики», № 6- ФКЗ «О принятии в Российскую Федерацию Луганской Народной Республики и образовании в составе Российской Федерации нового субъекта - Луганской Народной Республики», № 7-ФКЗ «О принятии в Российскую Федерацию Запорожской области и образовании в составе Российской Федерации нового субъекта - Запорожской области» и № 8-ФКЗ «О принятии в Российскую Федерацию Херсонской области и образовании в составе Российской Федерации нового субъекта - Херсонской области»</a:t>
            </a:r>
            <a:endParaRPr lang="ru-RU" sz="1600" dirty="0">
              <a:solidFill>
                <a:srgbClr val="0070C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3346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МБТ Капитального характера</a:t>
            </a:r>
            <a:br>
              <a:rPr lang="ru-RU" sz="440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год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5756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МБТ Капитального характера</a:t>
            </a:r>
            <a:br>
              <a:rPr lang="ru-RU" sz="400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год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2808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6386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mtClean="0">
                <a:solidFill>
                  <a:schemeClr val="bg2">
                    <a:lumMod val="50000"/>
                  </a:schemeClr>
                </a:solidFill>
              </a:rPr>
              <a:t>Организационные вопросы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6352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smtClean="0">
                <a:solidFill>
                  <a:schemeClr val="bg2">
                    <a:lumMod val="50000"/>
                  </a:schemeClr>
                </a:solidFill>
              </a:rPr>
              <a:t>Расходы текущего/капитального характера</a:t>
            </a:r>
            <a:r>
              <a:rPr lang="ru-RU" sz="2400" smtClean="0"/>
              <a:t/>
            </a:r>
            <a:br>
              <a:rPr lang="ru-RU" sz="2400" smtClean="0"/>
            </a:br>
            <a:endParaRPr lang="ru-RU" sz="24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9802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1557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smtClean="0">
                <a:solidFill>
                  <a:srgbClr val="00B0F0"/>
                </a:solidFill>
              </a:rPr>
              <a:t>Соответствие показателей кассовых потоков по субсидиям ГРБС- Учредитель и АУБУ</a:t>
            </a:r>
            <a:endParaRPr lang="ru-RU" sz="3200" dirty="0">
              <a:solidFill>
                <a:srgbClr val="00B0F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3073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7726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1438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mtClean="0">
                <a:solidFill>
                  <a:schemeClr val="bg2">
                    <a:lumMod val="50000"/>
                  </a:schemeClr>
                </a:solidFill>
              </a:rPr>
              <a:t>Отчет ф. 0503769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1707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mtClean="0">
                <a:solidFill>
                  <a:schemeClr val="bg2">
                    <a:lumMod val="50000"/>
                  </a:schemeClr>
                </a:solidFill>
              </a:rPr>
              <a:t>Отчет ф. 0503169, 0503369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5365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mtClean="0">
                <a:solidFill>
                  <a:schemeClr val="bg2">
                    <a:lumMod val="50000"/>
                  </a:schemeClr>
                </a:solidFill>
              </a:rPr>
              <a:t>Справки ф. 0503125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7788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mtClean="0"/>
              <a:t>Спасибо за внимание !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212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smtClean="0">
                <a:solidFill>
                  <a:schemeClr val="bg2">
                    <a:lumMod val="50000"/>
                  </a:schemeClr>
                </a:solidFill>
              </a:rPr>
              <a:t>СРОКИ ПРЕДСТАВЛЕНИЯ ГОДОВОЙ ОТЧЕТНОСТИ ЗА 2022 год</a:t>
            </a:r>
            <a:endParaRPr lang="ru-RU" sz="36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5304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smtClean="0">
                <a:solidFill>
                  <a:schemeClr val="bg2">
                    <a:lumMod val="50000"/>
                  </a:schemeClr>
                </a:solidFill>
              </a:rPr>
              <a:t>Перенос срока месячной отчетности на 01 января 2023 года</a:t>
            </a:r>
            <a:endParaRPr lang="ru-RU" sz="36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119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8705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8351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mtClean="0">
                <a:solidFill>
                  <a:schemeClr val="bg2">
                    <a:lumMod val="50000"/>
                  </a:schemeClr>
                </a:solidFill>
              </a:rPr>
              <a:t>Отчет о бюджетных обязательствах (ф. 0503128)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295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z="12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6707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74971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208</Words>
  <Application>Microsoft Office PowerPoint</Application>
  <PresentationFormat>Экран (4:3)</PresentationFormat>
  <Paragraphs>17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Бюджетная (бухгалтерская) отчетность: изменения на 2022 – 2023 год консультант отдела учета и отчетности по исполнению бюджета А.А. Гупало</vt:lpstr>
      <vt:lpstr>Организационные вопросы</vt:lpstr>
      <vt:lpstr>СРОКИ ПРЕДСТАВЛЕНИЯ ГОДОВОЙ ОТЧЕТНОСТИ ЗА 2022 год</vt:lpstr>
      <vt:lpstr>Перенос срока месячной отчетности на 01 января 2023 года</vt:lpstr>
      <vt:lpstr>Презентация PowerPoint</vt:lpstr>
      <vt:lpstr>Презентация PowerPoint</vt:lpstr>
      <vt:lpstr>Отчет о бюджетных обязательствах (ф. 0503128)</vt:lpstr>
      <vt:lpstr>Презентация PowerPoint</vt:lpstr>
      <vt:lpstr>Презентация PowerPoint</vt:lpstr>
      <vt:lpstr>Презентация PowerPoint</vt:lpstr>
      <vt:lpstr>Презентация PowerPoint</vt:lpstr>
      <vt:lpstr>Классификации доходов, установленным Руководством по статистике государственных финансов (СГФ - 2014), применяемая с 1 января 2022 года </vt:lpstr>
      <vt:lpstr>Безвозмездные неденежные передачи/поступления с 2022 года </vt:lpstr>
      <vt:lpstr>Презентация PowerPoint</vt:lpstr>
      <vt:lpstr>Контрольные соотношения ф. 0503710 и 0503110</vt:lpstr>
      <vt:lpstr>Федеральным конституционным законам от 04.10.2022 № 5-ФКЗ «О принятии в Российскую Федерацию Донецкой Народной Республики и образовании в составе Российской Федерации нового субъекта - Донецкой Народной Республики», № 6- ФКЗ «О принятии в Российскую Федерацию Луганской Народной Республики и образовании в составе Российской Федерации нового субъекта - Луганской Народной Республики», № 7-ФКЗ «О принятии в Российскую Федерацию Запорожской области и образовании в составе Российской Федерации нового субъекта - Запорожской области» и № 8-ФКЗ «О принятии в Российскую Федерацию Херсонской области и образовании в составе Российской Федерации нового субъекта - Херсонской области»</vt:lpstr>
      <vt:lpstr>МБТ Капитального характера 2022 год</vt:lpstr>
      <vt:lpstr>МБТ Капитального характера 2023 год</vt:lpstr>
      <vt:lpstr>Презентация PowerPoint</vt:lpstr>
      <vt:lpstr>Расходы текущего/капитального характера </vt:lpstr>
      <vt:lpstr>Презентация PowerPoint</vt:lpstr>
      <vt:lpstr>Соответствие показателей кассовых потоков по субсидиям ГРБС- Учредитель и АУБУ</vt:lpstr>
      <vt:lpstr>Презентация PowerPoint</vt:lpstr>
      <vt:lpstr>Презентация PowerPoint</vt:lpstr>
      <vt:lpstr>Отчет ф. 0503769</vt:lpstr>
      <vt:lpstr>Отчет ф. 0503169, 0503369</vt:lpstr>
      <vt:lpstr>Справки ф. 0503125</vt:lpstr>
      <vt:lpstr>Спасибо за внимание 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Бюджетная (бухгалтерская) отчетность: изменения на 2022 – 2023 год консультант отдела учета и отчетности по исполнению бюджета А.А. Гупало</dc:title>
  <dc:creator>Гупало Анна Александровна</dc:creator>
  <cp:lastModifiedBy>Гупало Анна Александровна</cp:lastModifiedBy>
  <cp:revision>1</cp:revision>
  <dcterms:created xsi:type="dcterms:W3CDTF">2022-12-20T13:50:03Z</dcterms:created>
  <dcterms:modified xsi:type="dcterms:W3CDTF">2022-12-20T13:50:03Z</dcterms:modified>
</cp:coreProperties>
</file>