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369" r:id="rId3"/>
    <p:sldId id="569" r:id="rId4"/>
    <p:sldId id="576" r:id="rId5"/>
    <p:sldId id="553" r:id="rId6"/>
    <p:sldId id="565" r:id="rId7"/>
    <p:sldId id="332" r:id="rId8"/>
    <p:sldId id="566" r:id="rId9"/>
    <p:sldId id="568" r:id="rId10"/>
    <p:sldId id="567" r:id="rId11"/>
    <p:sldId id="528" r:id="rId12"/>
    <p:sldId id="571" r:id="rId13"/>
    <p:sldId id="572" r:id="rId14"/>
    <p:sldId id="573" r:id="rId15"/>
    <p:sldId id="559" r:id="rId16"/>
    <p:sldId id="574" r:id="rId17"/>
    <p:sldId id="575" r:id="rId18"/>
    <p:sldId id="515" r:id="rId19"/>
  </p:sldIdLst>
  <p:sldSz cx="9144000" cy="6858000" type="screen4x3"/>
  <p:notesSz cx="6797675" cy="9926638"/>
  <p:embeddedFontLst>
    <p:embeddedFont>
      <p:font typeface="Open Sans Condensed" panose="020B0604020202020204" charset="0"/>
      <p:bold r:id="rId21"/>
    </p:embeddedFont>
    <p:embeddedFont>
      <p:font typeface="Aharoni" panose="02010803020104030203" pitchFamily="2" charset="-79"/>
      <p:bold r:id="rId22"/>
    </p:embeddedFont>
    <p:embeddedFont>
      <p:font typeface="PT Sans Narrow" panose="020B0506020203020204" pitchFamily="34" charset="-5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buntu" panose="020B0604020202020204" charset="0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05B"/>
    <a:srgbClr val="3A7982"/>
    <a:srgbClr val="54727D"/>
    <a:srgbClr val="59B5CB"/>
    <a:srgbClr val="40A18D"/>
    <a:srgbClr val="5BB7CE"/>
    <a:srgbClr val="54CC82"/>
    <a:srgbClr val="45C08A"/>
    <a:srgbClr val="F3F1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7943" autoAdjust="0"/>
  </p:normalViewPr>
  <p:slideViewPr>
    <p:cSldViewPr>
      <p:cViewPr>
        <p:scale>
          <a:sx n="90" d="100"/>
          <a:sy n="90" d="100"/>
        </p:scale>
        <p:origin x="-245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0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0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2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36"/>
            <a:ext cx="9144000" cy="68716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404665"/>
            <a:ext cx="8785555" cy="453650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cap="all" dirty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Обзор отдельных положений федеральных стандартов бухгалтерского учета государственных финансов (далее – СГС), вступающих в действие с 01.01.2022 года и 01.01.2023 года. Принятие мер, необходимых для реализации СГС. Важные аспекты бюджетного (бухгалтерского) учета в условиях внедрения электронного документооборота, реализации технологической централизации учета в органах исполнительной власти и государственных учреждениях Ленинградской области. Задачи 2022 года</a:t>
            </a:r>
            <a:r>
              <a:rPr lang="ru-RU" sz="28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.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200" spc="60" dirty="0" smtClean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32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Начальник  департамента </a:t>
            </a:r>
            <a:r>
              <a:rPr lang="ru-RU" sz="3200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бюджетного учета и консолидированной отчетности </a:t>
            </a:r>
            <a:r>
              <a:rPr lang="ru-RU" sz="32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– главный бухгалтер комитета </a:t>
            </a:r>
            <a:r>
              <a:rPr lang="ru-RU" sz="3200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финансов Ленинградской области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36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ИВАКИНА МАРИНА ВАЛЕРЬЕВНА</a:t>
            </a: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endParaRPr lang="ru-RU" sz="3600" spc="60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5000"/>
              </a:lnSpc>
            </a:pPr>
            <a:endParaRPr lang="ru-RU" sz="3200" cap="all" dirty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5000"/>
              </a:lnSpc>
            </a:pPr>
            <a:endParaRPr lang="ru-RU" sz="3200" cap="all" dirty="0" smtClean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>
              <a:solidFill>
                <a:prstClr val="white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2"/>
            <a:ext cx="9144000" cy="93311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89980" y="4626"/>
            <a:ext cx="8075746" cy="9040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ru-RU" b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10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253" y="2852936"/>
            <a:ext cx="8204815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аналитическому учету;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аналитического учета на основании реестра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инвентарного учета;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 амортизации;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активов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90" y="790833"/>
            <a:ext cx="8895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учетной политики органа, осуществляющего полномочия и функции собственника в отношении госимущества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Ленобласти должны содержать: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99592" y="-24391"/>
            <a:ext cx="8244408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11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4" y="980728"/>
            <a:ext cx="8508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ФСБУ ГФ </a:t>
            </a:r>
            <a:r>
              <a:rPr lang="ru-RU" sz="3600" b="1" dirty="0">
                <a:solidFill>
                  <a:srgbClr val="FFFF00"/>
                </a:solidFill>
                <a:latin typeface="TimesNewRomanPS-BoldMT"/>
              </a:rPr>
              <a:t>"Сведения о показателях бухгалтерской (финансовой) отчетности по </a:t>
            </a:r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сегментам"</a:t>
            </a:r>
            <a:endParaRPr lang="ru-RU" sz="3600" b="1" dirty="0">
              <a:solidFill>
                <a:srgbClr val="FFFF00"/>
              </a:solidFill>
              <a:latin typeface="TimesNewRomanPS-BoldMT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NewRomanPS-BoldMT"/>
              </a:rPr>
              <a:t>утвержден </a:t>
            </a:r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приказом Минфина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России </a:t>
            </a:r>
            <a:r>
              <a:rPr lang="ru-RU" sz="2800" b="1" dirty="0" smtClean="0">
                <a:solidFill>
                  <a:srgbClr val="FFFF00"/>
                </a:solidFill>
                <a:latin typeface="TimesNewRomanPS-BoldMT"/>
              </a:rPr>
              <a:t>от </a:t>
            </a:r>
            <a:r>
              <a:rPr lang="en-US" sz="2800" b="1" dirty="0">
                <a:solidFill>
                  <a:srgbClr val="FFFF00"/>
                </a:solidFill>
                <a:latin typeface="TimesNewRomanPS-BoldMT"/>
              </a:rPr>
              <a:t>29.09.2020 N 223</a:t>
            </a:r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н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34751"/>
              </p:ext>
            </p:extLst>
          </p:nvPr>
        </p:nvGraphicFramePr>
        <p:xfrm>
          <a:off x="308567" y="4437112"/>
          <a:ext cx="8550021" cy="2072640"/>
        </p:xfrm>
        <a:graphic>
          <a:graphicData uri="http://schemas.openxmlformats.org/drawingml/2006/table">
            <a:tbl>
              <a:tblPr/>
              <a:tblGrid>
                <a:gridCol w="8550021"/>
              </a:tblGrid>
              <a:tr h="129614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7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Стандарт применяется:</a:t>
                      </a:r>
                    </a:p>
                    <a:p>
                      <a:pPr marL="4826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при ведении бюджетного учета с 01.01.2023г; </a:t>
                      </a:r>
                    </a:p>
                    <a:p>
                      <a:pPr marL="4826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при составлении бюджетной отчетности, начиная с отчетности 2023 года</a:t>
                      </a:r>
                      <a:endParaRPr lang="ru-RU" sz="3300" b="0" i="0" u="none" strike="noStrike" spc="-3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99592" y="-24391"/>
            <a:ext cx="8244408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4" y="980728"/>
            <a:ext cx="8508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ФСБУ ГФ </a:t>
            </a:r>
            <a:r>
              <a:rPr lang="ru-RU" sz="3600" b="1" dirty="0">
                <a:solidFill>
                  <a:srgbClr val="FFFF00"/>
                </a:solidFill>
                <a:latin typeface="TimesNewRomanPS-BoldMT"/>
              </a:rPr>
              <a:t>"Сведения о показателях бухгалтерской (финансовой) отчетности по </a:t>
            </a:r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сегментам"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61786"/>
              </p:ext>
            </p:extLst>
          </p:nvPr>
        </p:nvGraphicFramePr>
        <p:xfrm>
          <a:off x="308567" y="2996952"/>
          <a:ext cx="8550021" cy="1296144"/>
        </p:xfrm>
        <a:graphic>
          <a:graphicData uri="http://schemas.openxmlformats.org/drawingml/2006/table">
            <a:tbl>
              <a:tblPr/>
              <a:tblGrid>
                <a:gridCol w="8550021"/>
              </a:tblGrid>
              <a:tr h="129614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7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Стандарт применяется начиная с отчетности 2023 года</a:t>
                      </a:r>
                      <a:endParaRPr lang="ru-RU" sz="3300" b="0" i="0" u="none" strike="noStrike" spc="-3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326" y="4581127"/>
            <a:ext cx="7937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Сегменты -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группы организаций, сведения по которым обособленно раскрываются в составе годовой консолидированной бухгалтерской (финансовой)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2367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95219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20688"/>
            <a:ext cx="8200983" cy="720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Применение стандарта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82362"/>
              </p:ext>
            </p:extLst>
          </p:nvPr>
        </p:nvGraphicFramePr>
        <p:xfrm>
          <a:off x="90483" y="1268760"/>
          <a:ext cx="8958538" cy="537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912"/>
                <a:gridCol w="69696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Вид сегмента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Состав сегмента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166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Бюджетные единицы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 Органы государственной власти: федеральные и субъектов РФ.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2. Органы местного самоуправления.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 КУ: федеральные, субъектов РФ муниципальные.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4. В части ведения бюджетного учета фактов хозяйственной жизни - государственные корпорации и ГУП (МУП), иные организации, осуществляющие полномочия по ведению бюджетного учета и (или) составлению и представлению бюджетной отчетности.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5. Государственные внебюджетные фонды РФ и территориальные государственные внебюджетные фонды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43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Бюджетные (автономные) учреждения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Бюджетные (автономные) учреждения: федеральные, субъектов РФ муниципальные</a:t>
                      </a:r>
                    </a:p>
                    <a:p>
                      <a:pPr algn="just"/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37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Внебюджетные государственные единицы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Государственные корпорации, государственные (муниципальные) унитарные предприятия, публично-правовые компании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8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ФСБУ «Финансовые инструменты»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348880"/>
            <a:ext cx="2592288" cy="936104"/>
          </a:xfrm>
          <a:prstGeom prst="rect">
            <a:avLst/>
          </a:prstGeom>
          <a:noFill/>
          <a:ln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Муниципальные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и АУ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052" y="2348880"/>
            <a:ext cx="2567756" cy="93610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ОМС, МКУ, иных ПС местных бюджетов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348880"/>
            <a:ext cx="2592288" cy="93610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47664" y="3356992"/>
            <a:ext cx="360040" cy="4320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7668344" y="3356992"/>
            <a:ext cx="360040" cy="4320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23782" y="5013176"/>
            <a:ext cx="2620026" cy="15841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ОГВ и КУ субъекта РФ,  иных ПС субъекта РФ, ТГВФ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00192" y="5013176"/>
            <a:ext cx="2664296" cy="15841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Государственные корпорации, </a:t>
            </a:r>
            <a:r>
              <a:rPr lang="ru-RU" sz="2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ГУПы</a:t>
            </a:r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публично-правовые компании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356992"/>
            <a:ext cx="43338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969" y="764704"/>
            <a:ext cx="84627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показателях по сегментам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188888" y="5013176"/>
            <a:ext cx="2751264" cy="15841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Государственные 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и АУ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1590" y="1484784"/>
            <a:ext cx="8792897" cy="720080"/>
          </a:xfrm>
          <a:prstGeom prst="rect">
            <a:avLst/>
          </a:prstGeom>
          <a:noFill/>
          <a:ln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Сегменты, по которым раскрываются сведения о показателях в годовой консолидированной отчетности муниципального образования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3867555"/>
            <a:ext cx="8792897" cy="1073613"/>
          </a:xfrm>
          <a:prstGeom prst="rect">
            <a:avLst/>
          </a:prstGeom>
          <a:noFill/>
          <a:ln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Сегменты, по которым раскрываются сведения о показателях в годовой консолидированной отчетности субъекта Российской Федерации</a:t>
            </a:r>
            <a:endParaRPr lang="ru-RU" sz="2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80719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3" y="620688"/>
            <a:ext cx="8874005" cy="9361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1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Показатели, раскрываемые в сведениях за текущий и предшествующий отчетные </a:t>
            </a:r>
            <a:r>
              <a:rPr lang="ru-RU" sz="31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периоды</a:t>
            </a:r>
            <a:endParaRPr lang="ru-RU" sz="3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79640"/>
              </p:ext>
            </p:extLst>
          </p:nvPr>
        </p:nvGraphicFramePr>
        <p:xfrm>
          <a:off x="0" y="1556792"/>
          <a:ext cx="895853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53"/>
                <a:gridCol w="6853285"/>
              </a:tblGrid>
              <a:tr h="5579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общего показателя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Сведения, раскрываемые в сегменте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41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Общая величина признанных доходов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 По налоговым доходам, таможенным платежам и страховым взносам на обязательное социальное страхование.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2. По доходам от собственности.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 По доходам от оказания платных услуг (работ), компенсаций затрат.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4. По доходам от операций с активами.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5. По полученным межбюджетным трансфертам.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6. По полученным субсидиям, грантам, имущественным взносам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23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Общая величина признанных расходов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 По оплате труда, начислениям на выплаты по оплате труда.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2. По оплате работ, услуг.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 По операциям с активами.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4. По социальному обеспечению.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5. По налогам, пошлинам, сборам и иным обязательным платежам.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6. По межбюджетным трансфертам предоставленным.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7. По субсидиям, грантам, имущественным взносам.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8. По обслуживанию государственного (муниципального) долга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71769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3" y="836712"/>
            <a:ext cx="8874005" cy="9361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1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Показатели, раскрываемые в сведениях за текущий и предшествующий отчетные </a:t>
            </a:r>
            <a:r>
              <a:rPr lang="ru-RU" sz="31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периоды</a:t>
            </a:r>
            <a:endParaRPr lang="ru-RU" sz="3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5792"/>
              </p:ext>
            </p:extLst>
          </p:nvPr>
        </p:nvGraphicFramePr>
        <p:xfrm>
          <a:off x="211720" y="1967097"/>
          <a:ext cx="8746818" cy="412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499"/>
                <a:gridCol w="6691319"/>
              </a:tblGrid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общего показателя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Сведения, раскрываемые в сегменте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Общая величина активов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 По недвижимому имуществу.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2. По непроизведенным активам.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 По имуществу, составляющему государственную (муниципальную) казну.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4. По денежным средствам учреждения.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5. По финансовым вложениям.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6. По расчетам по доходам.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7. По расчетам по предоставленным кредитам, займам (ссудам)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57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Общая величина обязательств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1. По расчетам с кредиторами по долговым обязательствам.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2. По прочим расчетам с кредиторами.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3. По расчетам по платежам в бюджеты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8083" y="1988840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СПАСИБО </a:t>
            </a:r>
            <a:b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41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14085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8" y="602991"/>
            <a:ext cx="8200983" cy="12961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Перечень ФСБУ применяемых при составлении  бюджетной отчетности  начиная с отчетности 2022г и 2023 г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18804"/>
              </p:ext>
            </p:extLst>
          </p:nvPr>
        </p:nvGraphicFramePr>
        <p:xfrm>
          <a:off x="224261" y="1844824"/>
          <a:ext cx="8692186" cy="48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044"/>
                <a:gridCol w="2512111"/>
                <a:gridCol w="1596031"/>
              </a:tblGrid>
              <a:tr h="664238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Приказы Минфина о введении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в действие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Сроки применения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23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Бухгалтерская (финансовая) отчетность с учетом инфляции</a:t>
                      </a:r>
                      <a:endParaRPr lang="ru-RU" sz="19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 29.12.2018 </a:t>
                      </a:r>
                      <a:r>
                        <a:rPr lang="en-US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 305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ru-RU" sz="19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 01.01.2022</a:t>
                      </a:r>
                      <a:r>
                        <a:rPr lang="ru-RU" sz="19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г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6711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Сведения о показателях бухгалтерской (финансовой) отчетности по сегментам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 29.09.2020 </a:t>
                      </a:r>
                      <a:r>
                        <a:rPr lang="en-US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 223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</a:t>
                      </a:r>
                    </a:p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27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Метод долевого участия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 30.10.2020 </a:t>
                      </a:r>
                      <a:r>
                        <a:rPr lang="en-US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 254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274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Биологические</a:t>
                      </a:r>
                      <a:r>
                        <a:rPr lang="ru-RU" sz="19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активы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</a:t>
                      </a:r>
                      <a:r>
                        <a:rPr lang="ru-RU" sz="1900" baseline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16.12.2020 № 310н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23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Консолидированная бухгалтерская (финансовая) отчетность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 30.10.2020 </a:t>
                      </a:r>
                      <a:r>
                        <a:rPr lang="en-US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 255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8829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Государственная (муниципальная) казна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 15.06.2021 </a:t>
                      </a:r>
                      <a:r>
                        <a:rPr lang="en-US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 84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</a:t>
                      </a:r>
                    </a:p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С 01.01.2023г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99592" y="-24391"/>
            <a:ext cx="8244408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4" y="980728"/>
            <a:ext cx="8508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Письмо Минина России от 29.11.2021г №02-07-07/96775</a:t>
            </a:r>
            <a:endParaRPr lang="ru-RU" sz="2800" b="1" dirty="0">
              <a:solidFill>
                <a:srgbClr val="FFFF00"/>
              </a:solidFill>
              <a:latin typeface="TimesNewRomanPS-BoldMT"/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383" y="2519025"/>
            <a:ext cx="79518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NewRomanPSMT"/>
              </a:rPr>
              <a:t>Методические  рекомендации по применению федерального стандарта бухгалтерского учета государственных финансов «Биологические активы»</a:t>
            </a:r>
            <a:endParaRPr lang="en-US" sz="3200" dirty="0">
              <a:latin typeface="TimesNewRomanPSM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23442"/>
              </p:ext>
            </p:extLst>
          </p:nvPr>
        </p:nvGraphicFramePr>
        <p:xfrm>
          <a:off x="308567" y="4797152"/>
          <a:ext cx="8550021" cy="1296144"/>
        </p:xfrm>
        <a:graphic>
          <a:graphicData uri="http://schemas.openxmlformats.org/drawingml/2006/table">
            <a:tbl>
              <a:tblPr/>
              <a:tblGrid>
                <a:gridCol w="8550021"/>
              </a:tblGrid>
              <a:tr h="129614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7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28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Стандарт утвержден приказом Минфина России от 16.12.2020г №310н</a:t>
                      </a:r>
                      <a:endParaRPr lang="ru-RU" sz="2800" b="0" i="0" u="none" strike="noStrike" spc="-3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99592" y="-24391"/>
            <a:ext cx="8244408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4" y="980728"/>
            <a:ext cx="85080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ФСБУ ГФ "Государственная </a:t>
            </a:r>
            <a:r>
              <a:rPr lang="ru-RU" sz="3600" b="1" dirty="0">
                <a:solidFill>
                  <a:srgbClr val="FFFF00"/>
                </a:solidFill>
                <a:latin typeface="TimesNewRomanPS-BoldMT"/>
              </a:rPr>
              <a:t>(муниципальная) казна"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NewRomanPS-BoldMT"/>
              </a:rPr>
              <a:t>утвержден </a:t>
            </a:r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приказом Минфина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России </a:t>
            </a:r>
            <a:r>
              <a:rPr lang="ru-RU" sz="2800" b="1" dirty="0" smtClean="0">
                <a:solidFill>
                  <a:srgbClr val="FFFF00"/>
                </a:solidFill>
                <a:latin typeface="TimesNewRomanPS-BoldMT"/>
              </a:rPr>
              <a:t>от </a:t>
            </a:r>
            <a:r>
              <a:rPr lang="en-US" sz="2800" b="1" dirty="0" smtClean="0">
                <a:solidFill>
                  <a:srgbClr val="FFFF00"/>
                </a:solidFill>
                <a:latin typeface="TimesNewRomanPS-BoldMT"/>
              </a:rPr>
              <a:t>15.06.2021 </a:t>
            </a:r>
            <a:r>
              <a:rPr lang="en-US" sz="2800" b="1" dirty="0">
                <a:solidFill>
                  <a:srgbClr val="FFFF00"/>
                </a:solidFill>
                <a:latin typeface="TimesNewRomanPS-BoldMT"/>
              </a:rPr>
              <a:t>N 84</a:t>
            </a:r>
            <a:r>
              <a:rPr lang="ru-RU" sz="2800" b="1" dirty="0">
                <a:solidFill>
                  <a:srgbClr val="FFFF00"/>
                </a:solidFill>
                <a:latin typeface="TimesNewRomanPS-BoldMT"/>
              </a:rPr>
              <a:t>н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2460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NewRomanPSMT"/>
              </a:rPr>
              <a:t>Зарегистрирован в Минюсте </a:t>
            </a:r>
            <a:r>
              <a:rPr lang="en-US" sz="2400" dirty="0" smtClean="0">
                <a:latin typeface="TimesNewRomanPSMT"/>
              </a:rPr>
              <a:t>14.07.2021</a:t>
            </a:r>
            <a:r>
              <a:rPr lang="ru-RU" sz="2400" dirty="0" smtClean="0">
                <a:latin typeface="TimesNewRomanPSMT"/>
              </a:rPr>
              <a:t>г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N 64264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67616"/>
              </p:ext>
            </p:extLst>
          </p:nvPr>
        </p:nvGraphicFramePr>
        <p:xfrm>
          <a:off x="308567" y="4437112"/>
          <a:ext cx="8550021" cy="2072640"/>
        </p:xfrm>
        <a:graphic>
          <a:graphicData uri="http://schemas.openxmlformats.org/drawingml/2006/table">
            <a:tbl>
              <a:tblPr/>
              <a:tblGrid>
                <a:gridCol w="8550021"/>
              </a:tblGrid>
              <a:tr h="129614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7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Стандарт применяется:</a:t>
                      </a:r>
                    </a:p>
                    <a:p>
                      <a:pPr marL="4826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при ведении бюджетного учета с 01.01.2023г; </a:t>
                      </a:r>
                    </a:p>
                    <a:p>
                      <a:pPr marL="4826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300" b="0" i="0" u="none" strike="noStrike" spc="-3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ourier New"/>
                          <a:cs typeface="Times New Roman"/>
                        </a:rPr>
                        <a:t>при составлении бюджетной отчетности, начиная с отчетности 2023 года</a:t>
                      </a:r>
                      <a:endParaRPr lang="ru-RU" sz="3300" b="0" i="0" u="none" strike="noStrike" spc="-3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99592" y="-24391"/>
            <a:ext cx="8244408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4" y="980728"/>
            <a:ext cx="85080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NewRomanPS-BoldMT"/>
              </a:rPr>
              <a:t>Приказ комитета финансов Ленинградской области от </a:t>
            </a:r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15.06.2009г </a:t>
            </a:r>
            <a:r>
              <a:rPr lang="ru-RU" sz="3600" b="1" dirty="0">
                <a:solidFill>
                  <a:srgbClr val="FFFF00"/>
                </a:solidFill>
                <a:latin typeface="TimesNewRomanPS-BoldMT"/>
              </a:rPr>
              <a:t>N </a:t>
            </a:r>
            <a:r>
              <a:rPr lang="ru-RU" sz="3600" b="1" dirty="0" smtClean="0">
                <a:solidFill>
                  <a:srgbClr val="FFFF00"/>
                </a:solidFill>
                <a:latin typeface="TimesNewRomanPS-BoldMT"/>
              </a:rPr>
              <a:t>01-09-106/09</a:t>
            </a:r>
            <a:endParaRPr lang="ru-RU" sz="3600" b="1" dirty="0">
              <a:solidFill>
                <a:srgbClr val="FFFF00"/>
              </a:solidFill>
              <a:latin typeface="TimesNewRomanPS-BoldMT"/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52322"/>
              </p:ext>
            </p:extLst>
          </p:nvPr>
        </p:nvGraphicFramePr>
        <p:xfrm>
          <a:off x="457200" y="2996952"/>
          <a:ext cx="8229600" cy="28270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827000">
                <a:tc>
                  <a:txBody>
                    <a:bodyPr/>
                    <a:lstStyle/>
                    <a:p>
                      <a:pPr algn="just"/>
                      <a:r>
                        <a:rPr lang="ru-RU" sz="3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"Об утверждении Порядка отражения в бюджетном учете операций с объектами нефинансовых активов имущества государственной казны Ленинградской области"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43239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92696"/>
            <a:ext cx="8200983" cy="12961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Изменения в учете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операций с объектами 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НФА имущества </a:t>
            </a:r>
            <a:r>
              <a:rPr lang="ru-RU" sz="33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госказны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Лен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области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80948"/>
              </p:ext>
            </p:extLst>
          </p:nvPr>
        </p:nvGraphicFramePr>
        <p:xfrm>
          <a:off x="392480" y="2060848"/>
          <a:ext cx="8355984" cy="375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520"/>
                <a:gridCol w="4176464"/>
              </a:tblGrid>
              <a:tr h="67677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Действующий порядок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Изменения, вносимые ФСБУ №84н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40"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C00000"/>
                          </a:solidFill>
                        </a:rPr>
                        <a:t>1. Порядок принятия к бюджетному учету (признания в бюджетном учете)</a:t>
                      </a:r>
                      <a:endParaRPr lang="ru-RU" sz="19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557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Принятие к бюджетному учету осуществляется по балансовой стоимости, указанной в Реестре.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Отражение операций осуществляется на основании Уведомления об объектах нефинансовых активов имущества казны и Уведомления об исключении объектов нефинансовых активов имущества казны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Признание в бюджетном учете активов, а также изменяющие их факты хозяйственной жизни отражаются в бюджетном учете на основании первичных учетных документов и (или) сводных учетных документов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7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12541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92696"/>
            <a:ext cx="8200983" cy="12961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Изменения в учете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операций с объектами 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НФА имущества </a:t>
            </a:r>
            <a:r>
              <a:rPr lang="ru-RU" sz="33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госказны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Лен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области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14562"/>
              </p:ext>
            </p:extLst>
          </p:nvPr>
        </p:nvGraphicFramePr>
        <p:xfrm>
          <a:off x="392480" y="1988840"/>
          <a:ext cx="8572008" cy="455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224"/>
                <a:gridCol w="4653784"/>
              </a:tblGrid>
              <a:tr h="37863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Действующий порядок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Изменения, вносимые ФСБУ №84н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702">
                <a:tc gridSpan="2"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C00000"/>
                          </a:solidFill>
                        </a:rPr>
                        <a:t>2. Основания и методы определения первоначальной стоимости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016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предусмотрено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1) вновь созданные сооружения - сумма фактических затрат;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2) необменные операции – стоимость указанная в документе, либо справедливая цена (метод рыночных цен);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3) при передаче в казну при прекращении имущественных прав - стоимость, отраженная в передаточных документах;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4) если стоимость не указана в документах и нельзя определить справедливую стоимость - условная оценка (один объект</a:t>
                      </a:r>
                      <a:r>
                        <a:rPr lang="ru-RU" sz="19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-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один рубль)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8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19894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20688"/>
            <a:ext cx="8200983" cy="11521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Изменения в учете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операций с объектами 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НФА имущества </a:t>
            </a:r>
            <a:r>
              <a:rPr lang="ru-RU" sz="33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госказны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Лен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области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38775"/>
              </p:ext>
            </p:extLst>
          </p:nvPr>
        </p:nvGraphicFramePr>
        <p:xfrm>
          <a:off x="171590" y="1777320"/>
          <a:ext cx="8792898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192"/>
                <a:gridCol w="47737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Действующий порядок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Изменения, вносимые ФСБУ №84н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Требования к аналитическому учету</a:t>
                      </a:r>
                      <a:endParaRPr lang="ru-RU" sz="19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372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установлено </a:t>
                      </a:r>
                    </a:p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(на усмотрение ФО соответствующего ППО)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Аналитика должна содержать: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1) учет в разрезе: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 объектов, </a:t>
                      </a:r>
                    </a:p>
                    <a:p>
                      <a:pPr algn="l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 идентификационных номеров (реестровых номеров), 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-дополнительных признаков: контрагент и правовое основание поступления (наименование концессионера и реквизиты концессионного соглашения);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2) реестровый номер имущества  согласно  Реестру имущества;</a:t>
                      </a:r>
                    </a:p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3) структура аналитического учета идентична структуре Реестра государственного имущества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-24391"/>
            <a:ext cx="9144000" cy="83450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78783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9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7141"/>
              </p:ext>
            </p:extLst>
          </p:nvPr>
        </p:nvGraphicFramePr>
        <p:xfrm>
          <a:off x="457200" y="4581128"/>
          <a:ext cx="8229600" cy="1296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96144">
                <a:tc>
                  <a:txBody>
                    <a:bodyPr/>
                    <a:lstStyle/>
                    <a:p>
                      <a:pPr marL="25400" algn="l">
                        <a:lnSpc>
                          <a:spcPts val="4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52" y="692696"/>
            <a:ext cx="8200983" cy="10801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Изменения в учете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операций с объектами 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НФА имущества </a:t>
            </a:r>
            <a:r>
              <a:rPr lang="ru-RU" sz="33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госказны</a:t>
            </a:r>
            <a:r>
              <a:rPr lang="ru-RU" sz="33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Лен </a:t>
            </a:r>
            <a:r>
              <a:rPr lang="ru-RU" sz="33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области</a:t>
            </a:r>
            <a:endParaRPr lang="ru-RU" sz="3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62605"/>
              </p:ext>
            </p:extLst>
          </p:nvPr>
        </p:nvGraphicFramePr>
        <p:xfrm>
          <a:off x="171590" y="1757888"/>
          <a:ext cx="8792898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040"/>
                <a:gridCol w="175152"/>
                <a:gridCol w="4773706"/>
              </a:tblGrid>
              <a:tr h="3768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Действующий порядок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Изменения, вносимые ФСБУ №84н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832">
                <a:tc gridSpan="3"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C00000"/>
                          </a:solidFill>
                        </a:rPr>
                        <a:t>4. Оценка,  </a:t>
                      </a:r>
                      <a:r>
                        <a:rPr lang="ru-RU" sz="1900" dirty="0" err="1" smtClean="0">
                          <a:solidFill>
                            <a:srgbClr val="C00000"/>
                          </a:solidFill>
                        </a:rPr>
                        <a:t>реклассификациия</a:t>
                      </a:r>
                      <a:r>
                        <a:rPr lang="ru-RU" sz="19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C00000"/>
                          </a:solidFill>
                        </a:rPr>
                        <a:t>и амортизация</a:t>
                      </a:r>
                      <a:endParaRPr lang="ru-RU" sz="19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61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предусмотрено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Ведение </a:t>
                      </a:r>
                      <a:r>
                        <a:rPr lang="ru-RU" sz="19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забалансовых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счетов по объектам имущества казны, не соответствующих критериям  признания актива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01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предусмотрено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9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Реклассификация</a:t>
                      </a:r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в иную группу без изменения стоимости (при условии изменения целей их будущего использования)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начисляется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Начисляется в период использования объекта (вовлечения в хозяйственный оборот)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225">
                <a:tc gridSpan="3"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C00000"/>
                          </a:solidFill>
                        </a:rPr>
                        <a:t>5. Сверка учетных данных с данными реестра государственного (муниципального) имущества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6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Не установлено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Обязательное  требование к проведению сверки</a:t>
                      </a:r>
                      <a:endParaRPr lang="ru-RU" sz="19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90131</TotalTime>
  <Words>1356</Words>
  <Application>Microsoft Office PowerPoint</Application>
  <PresentationFormat>Экран (4:3)</PresentationFormat>
  <Paragraphs>249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Open Sans Condensed</vt:lpstr>
      <vt:lpstr>Courier New</vt:lpstr>
      <vt:lpstr>Andika</vt:lpstr>
      <vt:lpstr>Aharoni</vt:lpstr>
      <vt:lpstr>Times New Roman</vt:lpstr>
      <vt:lpstr>PT Sans Narrow</vt:lpstr>
      <vt:lpstr>TimesNewRomanPSMT</vt:lpstr>
      <vt:lpstr>TimesNewRomanPS-BoldMT</vt:lpstr>
      <vt:lpstr>PF DinText Pro Extra Black</vt:lpstr>
      <vt:lpstr>Calibri</vt:lpstr>
      <vt:lpstr>Ubuntu</vt:lpstr>
      <vt:lpstr>Тема Office</vt:lpstr>
      <vt:lpstr>1_Тема Office</vt:lpstr>
      <vt:lpstr>Презентация PowerPoint</vt:lpstr>
      <vt:lpstr>Перечень ФСБУ применяемых при составлении  бюджетной отчетности  начиная с отчетности 2022г и 2023 г</vt:lpstr>
      <vt:lpstr>Презентация PowerPoint</vt:lpstr>
      <vt:lpstr>Презентация PowerPoint</vt:lpstr>
      <vt:lpstr>Презентация PowerPoint</vt:lpstr>
      <vt:lpstr>Изменения в учете операций с объектами НФА имущества госказны Лен области</vt:lpstr>
      <vt:lpstr>Изменения в учете операций с объектами НФА имущества госказны Лен области</vt:lpstr>
      <vt:lpstr>Изменения в учете операций с объектами НФА имущества госказны Лен области</vt:lpstr>
      <vt:lpstr>Изменения в учете операций с объектами НФА имущества госказны Лен области</vt:lpstr>
      <vt:lpstr>Презентация PowerPoint</vt:lpstr>
      <vt:lpstr>Презентация PowerPoint</vt:lpstr>
      <vt:lpstr>Презентация PowerPoint</vt:lpstr>
      <vt:lpstr>Применение стандарта</vt:lpstr>
      <vt:lpstr>Презентация PowerPoint</vt:lpstr>
      <vt:lpstr>Показатели, раскрываемые в сведениях за текущий и предшествующий отчетные периоды</vt:lpstr>
      <vt:lpstr>Показатели, раскрываемые в сведениях за текущий и предшествующий отчетные периоды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Пайгусов Алексей Владимирович</cp:lastModifiedBy>
  <cp:revision>1725</cp:revision>
  <cp:lastPrinted>2021-11-30T08:10:05Z</cp:lastPrinted>
  <dcterms:created xsi:type="dcterms:W3CDTF">2017-01-23T07:07:55Z</dcterms:created>
  <dcterms:modified xsi:type="dcterms:W3CDTF">2021-12-09T14:54:10Z</dcterms:modified>
</cp:coreProperties>
</file>