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350" r:id="rId2"/>
    <p:sldId id="357" r:id="rId3"/>
    <p:sldId id="352" r:id="rId4"/>
    <p:sldId id="358" r:id="rId5"/>
    <p:sldId id="359" r:id="rId6"/>
    <p:sldId id="348" r:id="rId7"/>
    <p:sldId id="349" r:id="rId8"/>
    <p:sldId id="356" r:id="rId9"/>
    <p:sldId id="351" r:id="rId10"/>
    <p:sldId id="343" r:id="rId11"/>
    <p:sldId id="345" r:id="rId12"/>
    <p:sldId id="339" r:id="rId13"/>
    <p:sldId id="341" r:id="rId14"/>
    <p:sldId id="344" r:id="rId15"/>
    <p:sldId id="346" r:id="rId16"/>
    <p:sldId id="347" r:id="rId17"/>
    <p:sldId id="365" r:id="rId18"/>
    <p:sldId id="360" r:id="rId19"/>
    <p:sldId id="362" r:id="rId20"/>
    <p:sldId id="363" r:id="rId21"/>
    <p:sldId id="364" r:id="rId22"/>
    <p:sldId id="361" r:id="rId23"/>
  </p:sldIdLst>
  <p:sldSz cx="12192000" cy="6858000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FF0000"/>
    <a:srgbClr val="DDDDDD"/>
    <a:srgbClr val="3C6ABE"/>
    <a:srgbClr val="335CA7"/>
    <a:srgbClr val="3968BD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2" autoAdjust="0"/>
    <p:restoredTop sz="89915" autoAdjust="0"/>
  </p:normalViewPr>
  <p:slideViewPr>
    <p:cSldViewPr snapToGrid="0">
      <p:cViewPr varScale="1">
        <p:scale>
          <a:sx n="108" d="100"/>
          <a:sy n="108" d="100"/>
        </p:scale>
        <p:origin x="-62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3AC6B39-F8F4-438E-8997-C817A422BD4E}" type="datetimeFigureOut">
              <a:rPr lang="ru-RU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728664E-A7A0-4BF9-B925-5337FC214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712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93A74-B6DC-4D75-A85F-F9D78A34A074}" type="datetime1">
              <a:rPr lang="ru-RU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18AF8-43B7-4C22-95BA-C9CB19DF8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238EE-5789-4F84-A7C3-096D55618F5D}" type="datetime1">
              <a:rPr lang="ru-RU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9BACA-F05D-4A1C-BAC7-225ABC416F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F96CE-5721-4D3A-AE9C-C4D28D2609BD}" type="datetime1">
              <a:rPr lang="ru-RU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0EED4-4F0A-4851-88AD-324EA9F7B1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ADFD1-BB32-466B-B5C0-994ECCB5C0E3}" type="datetime1">
              <a:rPr lang="ru-RU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E8D9A-9C98-4E9D-9D17-FA7D9733C0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ED80A-2962-423D-9063-65EC131C8085}" type="datetime1">
              <a:rPr lang="ru-RU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487F4-00BB-4906-B829-D086109CE9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1BE60-47AF-4185-A496-5EC76D74E2A2}" type="datetime1">
              <a:rPr lang="ru-RU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E0861-C538-4CCB-B514-F350C77278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823C0-88ED-4684-BC58-464EB8D10A8D}" type="datetime1">
              <a:rPr lang="ru-RU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6F118-6838-4F37-9DB7-2FD662857C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2ACD0-DB71-492E-AE5D-F51B1D7E352B}" type="datetime1">
              <a:rPr lang="ru-RU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B6A57-EEA1-4680-9AFB-FF02C17D21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99AA8-77E0-427D-9803-39F75471C699}" type="datetime1">
              <a:rPr lang="ru-RU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CD85-BFC9-4856-8FFE-FAB5FC8D70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1A6D6-87FD-4A53-BE3A-5F8EB7652E28}" type="datetime1">
              <a:rPr lang="ru-RU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078D0-9331-4705-85E8-9205EE46B5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A749B-8A23-4226-89DC-82333444D255}" type="datetime1">
              <a:rPr lang="ru-RU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A5011-B048-478C-BB91-853BFA9C59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0CD93C-DD4F-497B-A5AE-56F65A5DD7A1}" type="datetime1">
              <a:rPr lang="ru-RU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B914CB-4FEB-4E8B-B703-A281E68FBF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78B8F0EE69CF88B5EA10437D8F6A3588EA9F2AB4EE0B1A10F4CFDEDA0741D2531BDF8BFECD800FC8n6jCQ" TargetMode="External"/><Relationship Id="rId2" Type="http://schemas.openxmlformats.org/officeDocument/2006/relationships/hyperlink" Target="consultantplus://offline/ref=78B8F0EE69CF88B5EA10437D8F6A3588EA9F2DBFEA081A10F4CFDEDA0741D2531BDF8BFCCB85n0j2Q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consultantplus://offline/ref=ED74D20DE81FA88C999F5B5500FB25D172933A937F5AC47596741555BE751A9E083A0DDAA5AE1E57qDW6N" TargetMode="External"/><Relationship Id="rId5" Type="http://schemas.openxmlformats.org/officeDocument/2006/relationships/hyperlink" Target="consultantplus://offline/ref=78B8F0EE69CF88B5EA10437D8F6A3588E9962AB1EC091A10F4CFDEDA0741D2531BDF8BFECD810BCAn6jFQ" TargetMode="External"/><Relationship Id="rId4" Type="http://schemas.openxmlformats.org/officeDocument/2006/relationships/hyperlink" Target="consultantplus://offline/ref=78B8F0EE69CF88B5EA10437D8F6A3588E9962AB1EC091A10F4CFDEDA0741D2531BDF8BFECD810BC9n6j5Q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1987550" y="1333500"/>
            <a:ext cx="906780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ru-RU" sz="2000" b="1" dirty="0">
              <a:solidFill>
                <a:srgbClr val="3968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000" b="1" dirty="0">
              <a:solidFill>
                <a:srgbClr val="3968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000" b="1" dirty="0">
              <a:solidFill>
                <a:srgbClr val="3968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000" b="1" dirty="0">
              <a:solidFill>
                <a:srgbClr val="3968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ru-RU" sz="2000" b="1" dirty="0">
                <a:solidFill>
                  <a:srgbClr val="3968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 СВОДНОГО РЕЕСТРА В ПРОЦЕСС КАССОВОГО ОБСЛУЖИВАНИЯ ИСПОЛНЕНИЯ БЮДЖЕТОВ БЮДЖЕТНОЙ СИСТЕМЫ РОССИЙСКОЙ ФЕДЕРАЦИИ.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1187668" y="1193464"/>
            <a:ext cx="10860141" cy="603338"/>
            <a:chOff x="0" y="1743219"/>
            <a:chExt cx="2383984" cy="3591817"/>
          </a:xfrm>
          <a:solidFill>
            <a:schemeClr val="bg2"/>
          </a:solidFill>
        </p:grpSpPr>
        <p:sp>
          <p:nvSpPr>
            <p:cNvPr id="18" name="Прямоугольник 17"/>
            <p:cNvSpPr/>
            <p:nvPr/>
          </p:nvSpPr>
          <p:spPr>
            <a:xfrm>
              <a:off x="0" y="1844671"/>
              <a:ext cx="2383984" cy="326993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0480" tIns="7620" rIns="30480" bIns="7620" spcCol="1270" anchor="ctr"/>
            <a:lstStyle/>
            <a:p>
              <a:pPr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200" dirty="0">
                  <a:solidFill>
                    <a:schemeClr val="tx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1743219"/>
              <a:ext cx="2383984" cy="3591817"/>
            </a:xfrm>
            <a:prstGeom prst="rect">
              <a:avLst/>
            </a:prstGeom>
            <a:grpFill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3730625" y="220663"/>
            <a:ext cx="8602663" cy="94138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НОРМАТИВНОЕ ПРАВОВОЕ ОСНОВАНИЕ ОСУЩЕСТВЛЕНИЯ ТОФК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ПОЛНОМОЧИЙ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ФИНАНСОВЫХ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РЕГИОНАЛЬНОГО И МУНИЦИПАЛЬНОГО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ПО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КОНТОРОЛЮ В СФЕРЕ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ЗАКУПОК </a:t>
            </a: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(I)</a:t>
            </a:r>
            <a:endParaRPr lang="ru-RU" altLang="ru-RU" sz="1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79413" y="4194175"/>
            <a:ext cx="113268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227138" y="3789363"/>
            <a:ext cx="3163887" cy="33972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 6 Правил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96025" y="3789363"/>
            <a:ext cx="3473450" cy="33972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 6 Правил – проект изменений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238750" y="3775075"/>
            <a:ext cx="0" cy="2987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5" name="Прямоугольник 8"/>
          <p:cNvSpPr>
            <a:spLocks noChangeArrowheads="1"/>
          </p:cNvSpPr>
          <p:nvPr/>
        </p:nvSpPr>
        <p:spPr bwMode="auto">
          <a:xfrm>
            <a:off x="84138" y="4295775"/>
            <a:ext cx="5154612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«В случае исполнения ФК в соответствии с </a:t>
            </a:r>
            <a:r>
              <a:rPr lang="ru-RU" sz="1600">
                <a:latin typeface="Times New Roman" pitchFamily="18" charset="0"/>
                <a:cs typeface="Times New Roman" pitchFamily="18" charset="0"/>
                <a:hlinkClick r:id="rId2"/>
              </a:rPr>
              <a:t>ч. 2 ст. 166.1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 БК РФ отдельных функций финорганов субъектов РФ (МО), ОУ ГВФ 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по исполнению соответствующих бюджетов 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субъектами контроля, осуществляемого ФК на основании заключенных в соответствии с </a:t>
            </a:r>
            <a:r>
              <a:rPr lang="ru-RU" sz="1600">
                <a:latin typeface="Times New Roman" pitchFamily="18" charset="0"/>
                <a:cs typeface="Times New Roman" pitchFamily="18" charset="0"/>
                <a:hlinkClick r:id="rId3"/>
              </a:rPr>
              <a:t>ч. 7 ст. 99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 ФЗ № 44-ФЗ соглашений с органами управления ГВФ, с ВИОГВ субъектов РФ, местными администрациями МО о передаче Федеральному казначейству полномочий по осуществлению контроля, являются указанные в </a:t>
            </a:r>
            <a:r>
              <a:rPr lang="ru-RU" sz="1600">
                <a:latin typeface="Times New Roman" pitchFamily="18" charset="0"/>
                <a:cs typeface="Times New Roman" pitchFamily="18" charset="0"/>
                <a:hlinkClick r:id="rId4"/>
              </a:rPr>
              <a:t>пунктах 4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600">
                <a:latin typeface="Times New Roman" pitchFamily="18" charset="0"/>
                <a:cs typeface="Times New Roman" pitchFamily="18" charset="0"/>
                <a:hlinkClick r:id="rId5"/>
              </a:rPr>
              <a:t>5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 настоящих Правил субъекты контроля</a:t>
            </a:r>
            <a:r>
              <a:rPr lang="ru-RU" sz="1600"/>
              <a:t>.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238750" y="4295775"/>
            <a:ext cx="6943725" cy="25542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«Субъектами контроля, осуществляемого ФК на основании заключенных в соответствии с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ч. 7 ст. 99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ФЗ № 44-ФЗ соглашений с ОУ ГВФ, с ВИОГВ субъектов РФ, местными администрациями МО о передаче Федеральному казначейству полномочий по осуществлению контроля, являются: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контроля, указанные 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hlinkfile"/>
              </a:rPr>
              <a:t>подпункте «а» п. 4 и п. 5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настоящих Правил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(УБП)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случае открытия им в ФК лицевых счетов ПБС, на которых учитываются ЛБО и БО;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контроля, указанные в 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hlinkfile"/>
              </a:rPr>
              <a:t>подпунктах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u="sng" dirty="0">
                <a:solidFill>
                  <a:srgbClr val="3C6A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«б», «в» и «г»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hlinkfile"/>
              </a:rPr>
              <a:t>п. 4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настоящих Правил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(БУ, АУ, ГУП,МУП)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случае открытия им в ФК лицевых счетов.»</a:t>
            </a:r>
          </a:p>
        </p:txBody>
      </p:sp>
      <p:sp>
        <p:nvSpPr>
          <p:cNvPr id="22537" name="Прямоугольник 10"/>
          <p:cNvSpPr>
            <a:spLocks noChangeArrowheads="1"/>
          </p:cNvSpPr>
          <p:nvPr/>
        </p:nvSpPr>
        <p:spPr bwMode="auto">
          <a:xfrm>
            <a:off x="835025" y="1150938"/>
            <a:ext cx="112125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buFont typeface="Wingdings" pitchFamily="2" charset="2"/>
              <a:buChar char="ü"/>
            </a:pPr>
            <a:r>
              <a:rPr 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Федеральный закон  № 44-ФЗ «О контрактной системе в сфере закупок товаров, работ, услуг для обеспечения государственных и муниципальных нужд»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84083" y="2760061"/>
            <a:ext cx="11963727" cy="934084"/>
            <a:chOff x="0" y="1743219"/>
            <a:chExt cx="2383984" cy="3591817"/>
          </a:xfrm>
          <a:solidFill>
            <a:schemeClr val="bg2"/>
          </a:solidFill>
        </p:grpSpPr>
        <p:sp>
          <p:nvSpPr>
            <p:cNvPr id="21" name="Прямоугольник 20"/>
            <p:cNvSpPr/>
            <p:nvPr/>
          </p:nvSpPr>
          <p:spPr>
            <a:xfrm>
              <a:off x="0" y="1844671"/>
              <a:ext cx="2383984" cy="326993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0480" tIns="7620" rIns="30480" bIns="7620" spcCol="1270" anchor="ctr"/>
            <a:lstStyle/>
            <a:p>
              <a:pPr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200" dirty="0">
                  <a:solidFill>
                    <a:schemeClr val="tx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0" y="1743219"/>
              <a:ext cx="2383984" cy="3591817"/>
            </a:xfrm>
            <a:prstGeom prst="rect">
              <a:avLst/>
            </a:prstGeom>
            <a:grpFill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3" name="Прямоугольник 2"/>
          <p:cNvSpPr/>
          <p:nvPr/>
        </p:nvSpPr>
        <p:spPr>
          <a:xfrm>
            <a:off x="304800" y="2736850"/>
            <a:ext cx="11293475" cy="9207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ü"/>
              <a:defRPr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12 декабря 2015 г. № 1367</a:t>
            </a:r>
          </a:p>
          <a:p>
            <a:pPr>
              <a:defRPr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порядке осуществления контроля, предусмотренного ч. 5 ст. 99 ФЗ «О контрактной системе в сфере закупок товаров, работ, услуг для обеспечения государственных и муниципальных нужд»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2540" name="Прямоугольник 22"/>
          <p:cNvSpPr>
            <a:spLocks noChangeArrowheads="1"/>
          </p:cNvSpPr>
          <p:nvPr/>
        </p:nvSpPr>
        <p:spPr bwMode="auto">
          <a:xfrm>
            <a:off x="98425" y="1862138"/>
            <a:ext cx="1194911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Times New Roman" pitchFamily="18" charset="0"/>
                <a:cs typeface="Times New Roman" pitchFamily="18" charset="0"/>
                <a:hlinkClick r:id="rId3"/>
              </a:rPr>
              <a:t>ч. 7 ст. 99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:  На основании соглашений с ОУ ГВФ, ВИОГВ субъектов РФ, местными администрациями полномочия соответственно ОУ ГВФ, финансовых органов субъектов РФ, муниципальных образований по контролю в сфере закупок могут быть переданы ФОИВ, осуществляющему правоприменительные функции по КОИБ бюджетной системы РФ.</a:t>
            </a:r>
          </a:p>
          <a:p>
            <a:pPr algn="ctr"/>
            <a:endParaRPr lang="ru-RU" sz="1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219128" y="3315160"/>
            <a:ext cx="11963727" cy="618103"/>
            <a:chOff x="0" y="1743219"/>
            <a:chExt cx="2383984" cy="3591817"/>
          </a:xfrm>
          <a:solidFill>
            <a:schemeClr val="bg2"/>
          </a:solidFill>
        </p:grpSpPr>
        <p:sp>
          <p:nvSpPr>
            <p:cNvPr id="15" name="Прямоугольник 14"/>
            <p:cNvSpPr/>
            <p:nvPr/>
          </p:nvSpPr>
          <p:spPr>
            <a:xfrm>
              <a:off x="0" y="1844671"/>
              <a:ext cx="2383984" cy="326993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0480" tIns="7620" rIns="30480" bIns="7620" spcCol="1270" anchor="ctr"/>
            <a:lstStyle/>
            <a:p>
              <a:pPr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200" dirty="0">
                  <a:solidFill>
                    <a:schemeClr val="tx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0" y="1743219"/>
              <a:ext cx="2383984" cy="3591817"/>
            </a:xfrm>
            <a:prstGeom prst="rect">
              <a:avLst/>
            </a:prstGeom>
            <a:grpFill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3730625" y="220663"/>
            <a:ext cx="8602663" cy="94138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НОРМАТИВНОЕ ПРАВОВОЕ ОСНОВАНИЕ ОСУЩЕСТВЛЕНИЯ ТОФК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ПОЛНОМОЧИЙ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ФИНАНСОВЫХ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РЕГИОНАЛЬНОГО И МУНИЦИПАЛЬНОГО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ПО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КОНТОРОЛЮ В СФЕРЕ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ЗАКУПОК </a:t>
            </a: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(II)</a:t>
            </a:r>
            <a:endParaRPr lang="ru-RU" altLang="ru-RU" sz="1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219129" y="1545265"/>
            <a:ext cx="11963727" cy="892552"/>
            <a:chOff x="0" y="1743219"/>
            <a:chExt cx="2383984" cy="3591817"/>
          </a:xfrm>
          <a:solidFill>
            <a:schemeClr val="bg2"/>
          </a:solidFill>
        </p:grpSpPr>
        <p:sp>
          <p:nvSpPr>
            <p:cNvPr id="9" name="Прямоугольник 8"/>
            <p:cNvSpPr/>
            <p:nvPr/>
          </p:nvSpPr>
          <p:spPr>
            <a:xfrm>
              <a:off x="0" y="1844671"/>
              <a:ext cx="2383984" cy="326993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0480" tIns="7620" rIns="30480" bIns="7620" spcCol="1270" anchor="ctr"/>
            <a:lstStyle/>
            <a:p>
              <a:pPr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200" dirty="0">
                  <a:solidFill>
                    <a:schemeClr val="tx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0" y="1743219"/>
              <a:ext cx="2383984" cy="3591817"/>
            </a:xfrm>
            <a:prstGeom prst="rect">
              <a:avLst/>
            </a:prstGeom>
            <a:grpFill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23556" name="Прямоугольник 2"/>
          <p:cNvSpPr>
            <a:spLocks noChangeArrowheads="1"/>
          </p:cNvSpPr>
          <p:nvPr/>
        </p:nvSpPr>
        <p:spPr bwMode="auto">
          <a:xfrm>
            <a:off x="514350" y="2463800"/>
            <a:ext cx="1166812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700">
                <a:latin typeface="Times New Roman" pitchFamily="18" charset="0"/>
                <a:cs typeface="Times New Roman" pitchFamily="18" charset="0"/>
              </a:rPr>
              <a:t>Контроль информации – при размещении объектов контроля в единой информационной системе в сфере закупок в форме электронного документа в форматах, установленных Минфином России в соответствии с постановлением Правительства РФ от 23.12.2015 № 1414.</a:t>
            </a:r>
          </a:p>
        </p:txBody>
      </p:sp>
      <p:sp>
        <p:nvSpPr>
          <p:cNvPr id="23557" name="Прямоугольник 10"/>
          <p:cNvSpPr>
            <a:spLocks noChangeArrowheads="1"/>
          </p:cNvSpPr>
          <p:nvPr/>
        </p:nvSpPr>
        <p:spPr bwMode="auto">
          <a:xfrm>
            <a:off x="219075" y="1544638"/>
            <a:ext cx="11609388" cy="89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ctr">
              <a:buFont typeface="Wingdings" pitchFamily="2" charset="2"/>
              <a:buChar char="ü"/>
            </a:pPr>
            <a:r>
              <a:rPr lang="ru-RU" sz="17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Приказ Минфина от 4 июля 2016 г. № 104н </a:t>
            </a:r>
            <a:r>
              <a:rPr lang="ru-RU" sz="1700">
                <a:latin typeface="Times New Roman" pitchFamily="18" charset="0"/>
                <a:cs typeface="Times New Roman" pitchFamily="18" charset="0"/>
              </a:rPr>
              <a:t>«О порядке взаимодействия ФК с субъектами контроля, указанными в пунктах 3 и 6 Правил осуществления контроля, предусмотренного ч. 5 ст. 99 ФЗ «О контрактной системе в сфере закупок товаров, работ, услуг для обеспечения государственных и муниципальных нужд» </a:t>
            </a:r>
          </a:p>
        </p:txBody>
      </p:sp>
      <p:sp>
        <p:nvSpPr>
          <p:cNvPr id="23558" name="Прямоугольник 12"/>
          <p:cNvSpPr>
            <a:spLocks noChangeArrowheads="1"/>
          </p:cNvSpPr>
          <p:nvPr/>
        </p:nvSpPr>
        <p:spPr bwMode="auto">
          <a:xfrm>
            <a:off x="219075" y="3340100"/>
            <a:ext cx="11609388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ctr">
              <a:buFont typeface="Wingdings" pitchFamily="2" charset="2"/>
              <a:buChar char="ü"/>
            </a:pPr>
            <a:r>
              <a:rPr lang="ru-RU" sz="17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Примерное соглашение о передаче полномочий финансового органа субъекта РФ (МО), ОУ ГВФ на осуществление контроля, предусмотренного частью 5 статьи 99 ФЗ от 5 апреля 2013 г. № 44-ФЗ</a:t>
            </a:r>
            <a:endParaRPr lang="ru-RU" sz="17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9" name="TextBox 16"/>
          <p:cNvSpPr txBox="1">
            <a:spLocks noChangeArrowheads="1"/>
          </p:cNvSpPr>
          <p:nvPr/>
        </p:nvSpPr>
        <p:spPr bwMode="auto">
          <a:xfrm>
            <a:off x="125413" y="2452688"/>
            <a:ext cx="5032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23560" name="TextBox 17"/>
          <p:cNvSpPr txBox="1">
            <a:spLocks noChangeArrowheads="1"/>
          </p:cNvSpPr>
          <p:nvPr/>
        </p:nvSpPr>
        <p:spPr bwMode="auto">
          <a:xfrm>
            <a:off x="125413" y="4100513"/>
            <a:ext cx="50323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23561" name="Прямоугольник 18"/>
          <p:cNvSpPr>
            <a:spLocks noChangeArrowheads="1"/>
          </p:cNvSpPr>
          <p:nvPr/>
        </p:nvSpPr>
        <p:spPr bwMode="auto">
          <a:xfrm>
            <a:off x="514350" y="3960813"/>
            <a:ext cx="11668125" cy="297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ru-RU" sz="1700">
                <a:latin typeface="Times New Roman" pitchFamily="18" charset="0"/>
                <a:cs typeface="Times New Roman" pitchFamily="18" charset="0"/>
              </a:rPr>
              <a:t>субъекты контроля должны быть наделены соответствующими полномочиями в сфере закупок («заказчик») в Сводном реестре;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700">
                <a:latin typeface="Times New Roman" pitchFamily="18" charset="0"/>
                <a:cs typeface="Times New Roman" pitchFamily="18" charset="0"/>
              </a:rPr>
              <a:t>информация, содержащаяся в объектах контроля, должна быть сформирована субъектами контроля в установленных форматах в личном кабинете субъекта контроля в подсистеме управления закупками (далее – ПУЗ ЭБ) или в ЕИС и представлена в автоматическом режиме в личный кабинет ТОФК в ПУЗе ЭБ;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700">
                <a:latin typeface="Times New Roman" pitchFamily="18" charset="0"/>
                <a:cs typeface="Times New Roman" pitchFamily="18" charset="0"/>
              </a:rPr>
              <a:t>высший исполнительный орган государственной власти обеспечивает: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ru-RU" sz="1700" i="1">
                <a:latin typeface="Times New Roman" pitchFamily="18" charset="0"/>
                <a:cs typeface="Times New Roman" pitchFamily="18" charset="0"/>
              </a:rPr>
              <a:t>своевременное формирование и представление субъектами контроля объектов контроля, в установленных форматах, в личный кабинет ТОФК в ПУЗе ЭБ; 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ru-RU" sz="1700" i="1">
                <a:latin typeface="Times New Roman" pitchFamily="18" charset="0"/>
                <a:cs typeface="Times New Roman" pitchFamily="18" charset="0"/>
              </a:rPr>
              <a:t>своевременное направление субъектами контроля объектов контроля, не подлежащих размещению в информационной системе, с соблюдением требований законодательства РФ о защите гостайны, на бумажном носителе в ТОФК;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ru-RU" sz="1700" i="1">
                <a:latin typeface="Times New Roman" pitchFamily="18" charset="0"/>
                <a:cs typeface="Times New Roman" pitchFamily="18" charset="0"/>
              </a:rPr>
              <a:t>своевременную актуализацию полномочий субъектов контроля в сфере закупок в Сводном реестре</a:t>
            </a:r>
            <a:r>
              <a:rPr lang="ru-RU" sz="1600"/>
              <a:t>.</a:t>
            </a:r>
            <a:r>
              <a:rPr lang="ru-RU" sz="17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04775" y="2178050"/>
            <a:ext cx="6696075" cy="9017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16" name="Группа 15"/>
          <p:cNvGrpSpPr/>
          <p:nvPr/>
        </p:nvGrpSpPr>
        <p:grpSpPr>
          <a:xfrm>
            <a:off x="462504" y="2873864"/>
            <a:ext cx="7010400" cy="3376850"/>
            <a:chOff x="0" y="1743219"/>
            <a:chExt cx="2383984" cy="3591817"/>
          </a:xfrm>
          <a:solidFill>
            <a:schemeClr val="bg2"/>
          </a:solidFill>
        </p:grpSpPr>
        <p:sp>
          <p:nvSpPr>
            <p:cNvPr id="17" name="Прямоугольник 16"/>
            <p:cNvSpPr/>
            <p:nvPr/>
          </p:nvSpPr>
          <p:spPr>
            <a:xfrm>
              <a:off x="0" y="1844671"/>
              <a:ext cx="2383984" cy="326993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0480" tIns="7620" rIns="30480" bIns="7620" spcCol="1270" anchor="ctr"/>
            <a:lstStyle/>
            <a:p>
              <a:pPr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200" dirty="0">
                  <a:solidFill>
                    <a:schemeClr val="tx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0" y="1743219"/>
              <a:ext cx="2383984" cy="3591817"/>
            </a:xfrm>
            <a:prstGeom prst="rect">
              <a:avLst/>
            </a:prstGeom>
            <a:grpFill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7" name="Прямоугольник 6"/>
          <p:cNvSpPr/>
          <p:nvPr/>
        </p:nvSpPr>
        <p:spPr>
          <a:xfrm>
            <a:off x="1857375" y="909638"/>
            <a:ext cx="7929563" cy="655637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2114548" y="1321921"/>
            <a:ext cx="7429502" cy="698913"/>
            <a:chOff x="0" y="1743219"/>
            <a:chExt cx="2383984" cy="3591817"/>
          </a:xfrm>
          <a:solidFill>
            <a:schemeClr val="bg2"/>
          </a:solidFill>
        </p:grpSpPr>
        <p:sp>
          <p:nvSpPr>
            <p:cNvPr id="11" name="Прямоугольник 10"/>
            <p:cNvSpPr/>
            <p:nvPr/>
          </p:nvSpPr>
          <p:spPr>
            <a:xfrm>
              <a:off x="0" y="1844671"/>
              <a:ext cx="2383984" cy="326993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0480" tIns="7620" rIns="30480" bIns="7620" spcCol="1270" anchor="ctr"/>
            <a:lstStyle/>
            <a:p>
              <a:pPr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200" dirty="0">
                  <a:solidFill>
                    <a:schemeClr val="tx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0" y="1743219"/>
              <a:ext cx="2383984" cy="3591817"/>
            </a:xfrm>
            <a:prstGeom prst="rect">
              <a:avLst/>
            </a:prstGeom>
            <a:grpFill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4621213" y="539750"/>
            <a:ext cx="5703887" cy="3698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ОРГАНИЗАЦИОННЫЕ МЕРОПРИЯТИЯ ТОФК</a:t>
            </a:r>
            <a:endParaRPr lang="ru-RU" altLang="ru-RU" sz="1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2" name="TextBox 5"/>
          <p:cNvSpPr txBox="1">
            <a:spLocks noChangeArrowheads="1"/>
          </p:cNvSpPr>
          <p:nvPr/>
        </p:nvSpPr>
        <p:spPr bwMode="auto">
          <a:xfrm>
            <a:off x="1857375" y="1076325"/>
            <a:ext cx="7848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000" b="1">
                <a:latin typeface="Times New Roman" pitchFamily="18" charset="0"/>
                <a:cs typeface="Times New Roman" pitchFamily="18" charset="0"/>
              </a:rPr>
              <a:t>УСЛОВИЯ ДЛЯ ЗАКЛЮЧЕНИЯ СОГЛАШЕНИЯ О ПЕРЕДАЧЕ ПОЛНОМОЧИЙ ПО КОНТОРОЛЮ В СФЕРЕ ЗАКУПОК</a:t>
            </a:r>
          </a:p>
        </p:txBody>
      </p:sp>
      <p:sp>
        <p:nvSpPr>
          <p:cNvPr id="24583" name="TextBox 7"/>
          <p:cNvSpPr txBox="1">
            <a:spLocks noChangeArrowheads="1"/>
          </p:cNvSpPr>
          <p:nvPr/>
        </p:nvSpPr>
        <p:spPr bwMode="auto">
          <a:xfrm>
            <a:off x="2209800" y="1333500"/>
            <a:ext cx="65913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Font typeface="Arial" charset="0"/>
              <a:buChar char="•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Открытие и ведение лицевых счетов в ТОФК</a:t>
            </a:r>
          </a:p>
          <a:p>
            <a:pPr marL="228600" indent="-228600">
              <a:buFont typeface="Arial" charset="0"/>
              <a:buChar char="•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Учет ЛБО на лицевых счетах УБП</a:t>
            </a:r>
          </a:p>
          <a:p>
            <a:pPr marL="228600" indent="-228600">
              <a:buFont typeface="Arial" charset="0"/>
              <a:buChar char="•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Учет БО на лицевых счетах УБП</a:t>
            </a:r>
          </a:p>
        </p:txBody>
      </p:sp>
      <p:sp>
        <p:nvSpPr>
          <p:cNvPr id="24584" name="TextBox 12"/>
          <p:cNvSpPr txBox="1">
            <a:spLocks noChangeArrowheads="1"/>
          </p:cNvSpPr>
          <p:nvPr/>
        </p:nvSpPr>
        <p:spPr bwMode="auto">
          <a:xfrm>
            <a:off x="223838" y="2374900"/>
            <a:ext cx="6800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000" b="1">
                <a:latin typeface="Times New Roman" pitchFamily="18" charset="0"/>
                <a:cs typeface="Times New Roman" pitchFamily="18" charset="0"/>
              </a:rPr>
              <a:t>В  СЛУЧАЕ ОБРАЩЕНИЯ СООТВЕТСТВУЮЩЕГО ФИНАНСОВОГО ОРГАНА (ОРГАНА УПРАВЛЕНИЯ ГВФ) О ПЕРЕДАЧЕ ПОЛНОМОЧИЙ ПО КОНТОРОЛЮ В СФЕРЕ ЗАКУПОК ТОФК НЕОБХОДИМО:</a:t>
            </a:r>
          </a:p>
        </p:txBody>
      </p:sp>
      <p:sp>
        <p:nvSpPr>
          <p:cNvPr id="24585" name="TextBox 14"/>
          <p:cNvSpPr txBox="1">
            <a:spLocks noChangeArrowheads="1"/>
          </p:cNvSpPr>
          <p:nvPr/>
        </p:nvSpPr>
        <p:spPr bwMode="auto">
          <a:xfrm>
            <a:off x="619125" y="3036888"/>
            <a:ext cx="6696075" cy="335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Внести изменения в соглашение о кассовом обслуживании исполнения бюджетов в части передачи ТОФК функций по учету операций на лицевых счетах соответствующего бюджета с доведением ЛБО и учету БО ПБС субъекта Российской Федерации (местного бюджета), ГВФ (при необходимости)</a:t>
            </a:r>
          </a:p>
          <a:p>
            <a:pPr marL="228600" indent="-228600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Заключение соглашений между ТОФК и высшим органом исполнительной власти субъекта РФ (местными администрациями), органами управления ГВФ о передаче полномочий по контролю в сфере закупок</a:t>
            </a:r>
          </a:p>
          <a:p>
            <a:pPr marL="228600" indent="-228600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Подключение сотрудников ТОФК к  ППО для осуществления контроля в сфере закупок</a:t>
            </a:r>
          </a:p>
          <a:p>
            <a:pPr marL="228600" indent="-228600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Проведение мероприятий по настройке ППО в части личных кабинетов органов контроля (установление связей между субъектами контроля и органами контроля) </a:t>
            </a:r>
          </a:p>
          <a:p>
            <a:pPr marL="228600" indent="-228600">
              <a:spcBef>
                <a:spcPts val="600"/>
              </a:spcBef>
              <a:buFont typeface="Wingdings" pitchFamily="2" charset="2"/>
              <a:buChar char="Ø"/>
            </a:pPr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Wingdings" pitchFamily="2" charset="2"/>
              <a:buChar char="Ø"/>
            </a:pPr>
            <a:endParaRPr lang="ru-RU" sz="120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Wingdings" pitchFamily="2" charset="2"/>
              <a:buChar char="Ø"/>
            </a:pPr>
            <a:endParaRPr lang="ru-RU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7315200" y="3052763"/>
            <a:ext cx="673100" cy="1668462"/>
          </a:xfrm>
          <a:prstGeom prst="rightBrace">
            <a:avLst/>
          </a:prstGeom>
          <a:ln>
            <a:solidFill>
              <a:srgbClr val="335C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4587" name="TextBox 18"/>
          <p:cNvSpPr txBox="1">
            <a:spLocks noChangeArrowheads="1"/>
          </p:cNvSpPr>
          <p:nvPr/>
        </p:nvSpPr>
        <p:spPr bwMode="auto">
          <a:xfrm>
            <a:off x="8429625" y="3128963"/>
            <a:ext cx="36099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Внесение изменений в соглашения о КОИБ бюджетов ГВФ РФ и заключение соглашений о передаче полномочий по контролю в сфере закупок по субъектам контроля 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ГВФ РФ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– в случае обращения 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органа управления ГВФ РФ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(централизованно)</a:t>
            </a:r>
          </a:p>
        </p:txBody>
      </p:sp>
      <p:sp>
        <p:nvSpPr>
          <p:cNvPr id="24588" name="TextBox 19"/>
          <p:cNvSpPr txBox="1">
            <a:spLocks noChangeArrowheads="1"/>
          </p:cNvSpPr>
          <p:nvPr/>
        </p:nvSpPr>
        <p:spPr bwMode="auto">
          <a:xfrm>
            <a:off x="7988300" y="3521075"/>
            <a:ext cx="50323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3333750" y="539750"/>
            <a:ext cx="8610600" cy="646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ПЕРЕЧНЯ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СУБЪЕКТОВ КОНТРОЛЯ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ПЕРЕДАЧЕ ТОФК ПОЛНОМОЧИЙ ФИНОРГАНА ПО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КОНТОРОЛЮ В СФЕРЕ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ЗАКУПОК</a:t>
            </a:r>
            <a:endParaRPr lang="ru-RU" altLang="ru-RU" sz="1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50850" y="1933575"/>
            <a:ext cx="113268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071938" y="1933575"/>
            <a:ext cx="0" cy="4467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450850" y="2647950"/>
            <a:ext cx="113268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17513" y="3381375"/>
            <a:ext cx="113268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639050" y="1933575"/>
            <a:ext cx="80963" cy="4467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17525" y="4676775"/>
            <a:ext cx="113268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8" name="TextBox 19"/>
          <p:cNvSpPr txBox="1">
            <a:spLocks noChangeArrowheads="1"/>
          </p:cNvSpPr>
          <p:nvPr/>
        </p:nvSpPr>
        <p:spPr bwMode="auto">
          <a:xfrm>
            <a:off x="823913" y="2033588"/>
            <a:ext cx="27955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Вариант кассового обслуживания</a:t>
            </a:r>
            <a:endParaRPr lang="ru-RU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9" name="TextBox 20"/>
          <p:cNvSpPr txBox="1">
            <a:spLocks noChangeArrowheads="1"/>
          </p:cNvSpPr>
          <p:nvPr/>
        </p:nvSpPr>
        <p:spPr bwMode="auto">
          <a:xfrm>
            <a:off x="450850" y="2779713"/>
            <a:ext cx="3482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С открытием лицевого счета бюджета финансовому органу</a:t>
            </a:r>
            <a:endParaRPr lang="ru-RU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10" name="TextBox 21"/>
          <p:cNvSpPr txBox="1">
            <a:spLocks noChangeArrowheads="1"/>
          </p:cNvSpPr>
          <p:nvPr/>
        </p:nvSpPr>
        <p:spPr bwMode="auto">
          <a:xfrm>
            <a:off x="450850" y="3535363"/>
            <a:ext cx="33480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С открытием лицевых счетов всем УБП</a:t>
            </a:r>
            <a:endParaRPr lang="ru-RU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11" name="TextBox 22"/>
          <p:cNvSpPr txBox="1">
            <a:spLocks noChangeArrowheads="1"/>
          </p:cNvSpPr>
          <p:nvPr/>
        </p:nvSpPr>
        <p:spPr bwMode="auto">
          <a:xfrm>
            <a:off x="450850" y="4927600"/>
            <a:ext cx="25590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«смешанный» вариант КОИБ</a:t>
            </a:r>
            <a:endParaRPr lang="ru-RU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12" name="TextBox 23"/>
          <p:cNvSpPr txBox="1">
            <a:spLocks noChangeArrowheads="1"/>
          </p:cNvSpPr>
          <p:nvPr/>
        </p:nvSpPr>
        <p:spPr bwMode="auto">
          <a:xfrm>
            <a:off x="4252913" y="2032000"/>
            <a:ext cx="27955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Участники бюджетного процесса</a:t>
            </a:r>
            <a:endParaRPr lang="ru-RU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13" name="TextBox 24"/>
          <p:cNvSpPr txBox="1">
            <a:spLocks noChangeArrowheads="1"/>
          </p:cNvSpPr>
          <p:nvPr/>
        </p:nvSpPr>
        <p:spPr bwMode="auto">
          <a:xfrm>
            <a:off x="7986713" y="2032000"/>
            <a:ext cx="32623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Неучастники бюджетного процесса </a:t>
            </a:r>
          </a:p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(БУ, АУ, ГУП, МУП)</a:t>
            </a:r>
            <a:endParaRPr lang="ru-RU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14" name="TextBox 25"/>
          <p:cNvSpPr txBox="1">
            <a:spLocks noChangeArrowheads="1"/>
          </p:cNvSpPr>
          <p:nvPr/>
        </p:nvSpPr>
        <p:spPr bwMode="auto">
          <a:xfrm>
            <a:off x="4252913" y="2754313"/>
            <a:ext cx="2400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Перечень не формируется</a:t>
            </a:r>
            <a:endParaRPr lang="ru-RU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15" name="TextBox 26"/>
          <p:cNvSpPr txBox="1">
            <a:spLocks noChangeArrowheads="1"/>
          </p:cNvSpPr>
          <p:nvPr/>
        </p:nvSpPr>
        <p:spPr bwMode="auto">
          <a:xfrm>
            <a:off x="7720013" y="2749550"/>
            <a:ext cx="42243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Перечень формируется в отношении НУБП, лицевые счета которым открыты в ТОФК (кроме ГУП, МУП)</a:t>
            </a:r>
          </a:p>
        </p:txBody>
      </p:sp>
      <p:sp>
        <p:nvSpPr>
          <p:cNvPr id="25616" name="TextBox 27"/>
          <p:cNvSpPr txBox="1">
            <a:spLocks noChangeArrowheads="1"/>
          </p:cNvSpPr>
          <p:nvPr/>
        </p:nvSpPr>
        <p:spPr bwMode="auto">
          <a:xfrm>
            <a:off x="4252913" y="3371850"/>
            <a:ext cx="3224212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Перечень формируется на основании информации из Сводного реестра (дополнительный перечень к Соглашению по контролю закупок не требуется)</a:t>
            </a:r>
            <a:endParaRPr lang="ru-RU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17" name="TextBox 29"/>
          <p:cNvSpPr txBox="1">
            <a:spLocks noChangeArrowheads="1"/>
          </p:cNvSpPr>
          <p:nvPr/>
        </p:nvSpPr>
        <p:spPr bwMode="auto">
          <a:xfrm>
            <a:off x="7789863" y="3381375"/>
            <a:ext cx="3878262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Перечень формируется в отношении НУБП, лицевые счета которым открыты в ТОФК  (если лицевые счета всем НУБП открыты только в ТОФК, дополнительный перечень к Соглашению по контролю закупок не требуется)</a:t>
            </a:r>
          </a:p>
        </p:txBody>
      </p:sp>
      <p:sp>
        <p:nvSpPr>
          <p:cNvPr id="25618" name="TextBox 32"/>
          <p:cNvSpPr txBox="1">
            <a:spLocks noChangeArrowheads="1"/>
          </p:cNvSpPr>
          <p:nvPr/>
        </p:nvSpPr>
        <p:spPr bwMode="auto">
          <a:xfrm>
            <a:off x="4243388" y="4865688"/>
            <a:ext cx="3395662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Перечень формируется в отношении УБП, лицевые счета которым открыты в ТОФК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823200" y="4730750"/>
            <a:ext cx="4191000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формируется в отношении НУБП,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лиц.сч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которым открыты в ТОФК. При этом: </a:t>
            </a:r>
          </a:p>
          <a:p>
            <a:pPr marL="285750" indent="-285750">
              <a:spcAft>
                <a:spcPts val="0"/>
              </a:spcAft>
              <a:buFontTx/>
              <a:buChar char="-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ГУП, МУП - если УБП, предоставляющим им субсидии на капвложения,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лиц.счета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открыты в ТОФК;</a:t>
            </a:r>
          </a:p>
          <a:p>
            <a:pPr marL="285750" indent="-285750">
              <a:spcAft>
                <a:spcPts val="0"/>
              </a:spcAft>
              <a:buFontTx/>
              <a:buChar char="-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л.счета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всем АУ и БУ открыты только в ТОФК, дополнительный перечень к Соглашению по контролю закупок не требуется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V="1">
            <a:off x="450850" y="2727325"/>
            <a:ext cx="113268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 flipV="1">
            <a:off x="441325" y="2425700"/>
            <a:ext cx="11296650" cy="14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441325" y="4257675"/>
            <a:ext cx="11296650" cy="14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 flipV="1">
            <a:off x="1616349" y="1460780"/>
            <a:ext cx="10512" cy="4789723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0638" y="1589088"/>
            <a:ext cx="1485900" cy="7588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Автоматическая операция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0638" y="4529138"/>
            <a:ext cx="1485900" cy="10445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при визуальном контроле</a:t>
            </a: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3730625" y="220663"/>
            <a:ext cx="7720013" cy="6461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ОСУЩЕСТВЛЕНИЯ КОНТРОЛЯ В СООТВЕТСТВИИ С МЕТОДИЧЕСКИМИ РЕКОМЕНДАЦИЯМИ</a:t>
            </a:r>
            <a:endParaRPr lang="ru-RU" altLang="ru-RU" sz="1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0638" y="2916238"/>
            <a:ext cx="1485900" cy="8350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Автоматизиро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-ванная операция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93863" y="2620963"/>
            <a:ext cx="1409700" cy="1552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субъектов контроля – из Сводного реестра (подтверждается сотрудником ТОФК, 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необходимости дополняется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162425" y="1103313"/>
            <a:ext cx="1090613" cy="13620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объектов контроля на соответствие форматам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 flipV="1">
            <a:off x="1699555" y="1478982"/>
            <a:ext cx="5254" cy="4786806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103563" y="1150938"/>
            <a:ext cx="0" cy="5586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0798175" y="1125538"/>
            <a:ext cx="0" cy="5586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391150" y="1079500"/>
            <a:ext cx="0" cy="55864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054475" y="1125538"/>
            <a:ext cx="0" cy="5586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9628188" y="1157288"/>
            <a:ext cx="0" cy="5584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8432800" y="1169988"/>
            <a:ext cx="0" cy="5586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7391400" y="1122363"/>
            <a:ext cx="0" cy="5586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4048125" y="2568575"/>
            <a:ext cx="1319213" cy="15573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необходимости визуального контроля подтверждается сотрудником ТОФК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640388" y="2643188"/>
            <a:ext cx="1473200" cy="15224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контроля объема финобеспечения отчет формируется в ППО АСФК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5378450" y="4373563"/>
            <a:ext cx="1997075" cy="24844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Bef>
                <a:spcPts val="600"/>
              </a:spcBef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Наличие свободного остатка ЛБО (в разрезе КБК);</a:t>
            </a:r>
          </a:p>
          <a:p>
            <a:pPr algn="ctr">
              <a:lnSpc>
                <a:spcPct val="80000"/>
              </a:lnSpc>
              <a:spcBef>
                <a:spcPts val="600"/>
              </a:spcBef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Для АУ, БУ – на показатели ПФХД (на сайте </a:t>
            </a:r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bus.gov.ru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80000"/>
              </a:lnSpc>
              <a:spcBef>
                <a:spcPts val="600"/>
              </a:spcBef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ГУП (МУП) – на непревышение суммы БО ПБС</a:t>
            </a:r>
          </a:p>
          <a:p>
            <a:pPr algn="ctr">
              <a:lnSpc>
                <a:spcPct val="80000"/>
              </a:lnSpc>
              <a:spcBef>
                <a:spcPts val="600"/>
              </a:spcBef>
              <a:defRPr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(доработка ППО по УБП /автоматизированный контроль/ </a:t>
            </a:r>
            <a:r>
              <a:rPr lang="en-US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~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01.02.17)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7223125" y="1122363"/>
            <a:ext cx="1209675" cy="13620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Контроли, связанные с проверкой цены проекта контракта (контракта) 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693863" y="4410075"/>
            <a:ext cx="1393825" cy="1554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Выверка в личном кабинете органа контроля перечня субъектов контроля 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014663" y="1071563"/>
            <a:ext cx="1033462" cy="13604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объектов контроля в ЕИС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10828338" y="1054100"/>
            <a:ext cx="1176337" cy="13620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уведомления или протокола при прохождении автоматического контроля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10798175" y="4506913"/>
            <a:ext cx="1236663" cy="13604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уведомления или протокола при прохождении визуального контроля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8432800" y="2630488"/>
            <a:ext cx="1254125" cy="1531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на учет принимаемого БО в ППО АСФК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9574213" y="4532313"/>
            <a:ext cx="1254125" cy="1531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соответствия принимаемого БО и извещения об осуществлении закупки</a:t>
            </a:r>
          </a:p>
          <a:p>
            <a:pPr algn="ctr">
              <a:lnSpc>
                <a:spcPct val="80000"/>
              </a:lnSpc>
              <a:defRPr/>
            </a:pP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3730625" y="220663"/>
            <a:ext cx="7720013" cy="36988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УЧЕТА БЮДЖЕТНЫХ ОБЯЗАТЕЛЬСТВ </a:t>
            </a:r>
            <a:endParaRPr lang="ru-RU" altLang="ru-RU" sz="1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076325"/>
            <a:ext cx="8334375" cy="40005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 БЮДЖЕТНЫХ ОБЯЗАТЕЛЬСТВ ПОЛУЧАТЕЛЕЙ СРЕДСТВ БЮДЖЕТОВ СУБЪЕКТОВ РФ (МЕСТНЫХ БЮДЖЕТОВ)</a:t>
            </a:r>
          </a:p>
          <a:p>
            <a:pPr algn="ctr">
              <a:defRPr/>
            </a:pP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98600" y="1338263"/>
            <a:ext cx="10447338" cy="50863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Ø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учета БО – аналогичный Порядку Минфина от 30.12.2015 № 221н «О порядке учета ТОФК бюджетных и денежных обязательств получателей средств федерального бюджета» - 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устанавливается соответствующим финансовым органом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Ø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осуществления с 01.01.2017  контроля в сфере закупок в части «финобеспечения» УБП бюджетов субъектов РФ (МБ) необходимо представить в ТОФК Сведения о бюджетном обязательстве (ф. 0506101) по неисполненным БО, подлежащим исполнению в следующем финансовом году за счет ЛБО 2017 года:</a:t>
            </a:r>
          </a:p>
          <a:p>
            <a:pPr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- в целях перерегистрации БО - для УБП, на лицевых счетах которых ТОФК осуществляется учет БО;</a:t>
            </a:r>
          </a:p>
          <a:p>
            <a:pPr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- для постановки на учет БО - для УБП, на лицевых счетах которых осуществляться учет БО будет ТОФК с 01.01.2017 </a:t>
            </a:r>
          </a:p>
          <a:p>
            <a:pPr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 принимаемого БО – на основании извещения об осуществлении закупки. После заключения контракта (договора) - вносятся изменения в поставленное на учет БО в соответствии с представленными УБП Сведениями о БО.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52" name="TextBox 5"/>
          <p:cNvSpPr txBox="1">
            <a:spLocks noChangeArrowheads="1"/>
          </p:cNvSpPr>
          <p:nvPr/>
        </p:nvSpPr>
        <p:spPr bwMode="auto">
          <a:xfrm>
            <a:off x="2679700" y="2924175"/>
            <a:ext cx="50323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68663" y="2916238"/>
            <a:ext cx="8534400" cy="7397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Примерное Соглашение по контролю закупок предлагаем дополнить положениями о подтверждении финансовыми органами Сведений о БО, представляемых УБП, на лицевых счетах которых осуществляться учет БО будет ТОФК с 01.01.2017, 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части суммы неисполненного БО прошлых лет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54" name="TextBox 7"/>
          <p:cNvSpPr txBox="1">
            <a:spLocks noChangeArrowheads="1"/>
          </p:cNvSpPr>
          <p:nvPr/>
        </p:nvSpPr>
        <p:spPr bwMode="auto">
          <a:xfrm>
            <a:off x="2679700" y="4270375"/>
            <a:ext cx="50323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27655" name="TextBox 8"/>
          <p:cNvSpPr txBox="1">
            <a:spLocks noChangeArrowheads="1"/>
          </p:cNvSpPr>
          <p:nvPr/>
        </p:nvSpPr>
        <p:spPr bwMode="auto">
          <a:xfrm>
            <a:off x="3268663" y="4178300"/>
            <a:ext cx="8534400" cy="22002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Поскольку ППО АСФК технически позволяет осуществлять учет БО без постановки на учет принимаемого БО, порядок учета БО, установленный соответствующим финансовым органом, может не предусматривать данное требование.</a:t>
            </a:r>
          </a:p>
          <a:p>
            <a:pPr>
              <a:spcBef>
                <a:spcPts val="600"/>
              </a:spcBef>
            </a:pPr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ru-RU" sz="1400" b="1">
                <a:latin typeface="Times New Roman" pitchFamily="18" charset="0"/>
                <a:cs typeface="Times New Roman" pitchFamily="18" charset="0"/>
              </a:rPr>
              <a:t>РИСКИ</a:t>
            </a:r>
          </a:p>
          <a:p>
            <a:pPr>
              <a:spcBef>
                <a:spcPts val="600"/>
              </a:spcBef>
            </a:pPr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>
            <a:off x="3373438" y="4991100"/>
            <a:ext cx="357187" cy="141288"/>
          </a:xfrm>
          <a:prstGeom prst="wedgeEllipseCallout">
            <a:avLst>
              <a:gd name="adj1" fmla="val 34354"/>
              <a:gd name="adj2" fmla="val 115696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213225" y="4835525"/>
            <a:ext cx="6970713" cy="1385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Свободный остаток ЛБО без учета принимаемого БО может направляться на осуществление кассовых выплат по договору, не подлежащему включению в реестр контрактов, или в случае, если в соответствии с законодательством заключение договора не требуется. При представлении Сведений о БО по заключенному контракту ЛБО, учтенных на лицевом счете УБП, для постановки на учет БО может быть недостаточно. 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по ст. 99  ФЗ № 44-ФЗ – не полный!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3730625" y="220663"/>
            <a:ext cx="7720013" cy="36988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ПРИНИМАЕМОЕ БЮДЖЕТНОЕ ОБЯЗАТЕЛЬСТВО </a:t>
            </a:r>
            <a:endParaRPr lang="ru-RU" altLang="ru-RU" sz="1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674" name="Рисунок 2"/>
          <p:cNvPicPr>
            <a:picLocks noChangeAspect="1" noChangeArrowheads="1"/>
          </p:cNvPicPr>
          <p:nvPr/>
        </p:nvPicPr>
        <p:blipFill>
          <a:blip r:embed="rId2"/>
          <a:srcRect l="1620" t="24869" r="37555" b="15697"/>
          <a:stretch>
            <a:fillRect/>
          </a:stretch>
        </p:blipFill>
        <p:spPr bwMode="auto">
          <a:xfrm>
            <a:off x="1628775" y="973138"/>
            <a:ext cx="8934450" cy="491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ьная выноска 3"/>
          <p:cNvSpPr/>
          <p:nvPr/>
        </p:nvSpPr>
        <p:spPr>
          <a:xfrm>
            <a:off x="254000" y="5961063"/>
            <a:ext cx="1836738" cy="544512"/>
          </a:xfrm>
          <a:prstGeom prst="wedgeEllipseCallout">
            <a:avLst>
              <a:gd name="adj1" fmla="val 86820"/>
              <a:gd name="adj2" fmla="val -172754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Поля не заполняются</a:t>
            </a:r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3408363" y="5586413"/>
            <a:ext cx="4491037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Остальные поля заполняются при наличии информации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1987550" y="1333500"/>
            <a:ext cx="866298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ru-RU" sz="2000" b="1" dirty="0">
              <a:solidFill>
                <a:srgbClr val="3968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000" b="1" dirty="0">
              <a:solidFill>
                <a:srgbClr val="3968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rgbClr val="3968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КАЗНАЧЕЙСКОЕ СОПРОВОЖДЕНИЕ СРЕДСТВ, ПРЕДОСТАВЛЯЕМЫХ ИЗ ФЕДЕРАЛЬНОГО БЮДЖЕТА В ВИДЕ СУБСИДИЙ В ЦЕЛЯХ СОФИНАНСИРОВАНИЯ РАСХОДНЫХ ОБЯЗАТЕЛЬСТВ СУБЪЕКТОВ РОССИЙСКОЙ ФЕДЕРАЦИИ В ЦЕЛЯХ ПОДДЕРЖКИ ОТРАСЛЕЙ ПРОМЫШЛЕННОСТИ И СЕЛЬСКОГО ХОЗЯЙСТВА</a:t>
            </a:r>
          </a:p>
          <a:p>
            <a:pPr algn="ctr">
              <a:defRPr/>
            </a:pPr>
            <a:endParaRPr lang="ru-RU" sz="2000" b="1" dirty="0">
              <a:solidFill>
                <a:srgbClr val="3968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05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642919" y="2603157"/>
            <a:ext cx="5231027" cy="3163329"/>
          </a:xfrm>
        </p:spPr>
        <p:txBody>
          <a:bodyPr/>
          <a:lstStyle/>
          <a:p>
            <a:pPr marL="285750" indent="-285750" algn="ctr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ru-RU" sz="18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ru-RU" sz="1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22171C-80CF-4EB9-A959-3CDAA13E4B70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3333750" y="540267"/>
            <a:ext cx="8610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altLang="ru-RU" sz="1800" b="1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altLang="ru-RU" sz="1800" b="1" cap="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ходе исполнения </a:t>
            </a:r>
            <a:r>
              <a:rPr lang="ru-RU" altLang="ru-RU" sz="1800" b="1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пп.3 п.1 </a:t>
            </a:r>
            <a:r>
              <a:rPr lang="ru-RU" altLang="ru-RU" sz="1800" b="1" cap="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перечня поручений Президента Российской Федерации от 08.12.2015 № </a:t>
            </a:r>
            <a:r>
              <a:rPr lang="ru-RU" altLang="ru-RU" sz="1800" b="1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Пр-2508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489524"/>
              </p:ext>
            </p:extLst>
          </p:nvPr>
        </p:nvGraphicFramePr>
        <p:xfrm>
          <a:off x="972065" y="1642303"/>
          <a:ext cx="10618573" cy="4148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7051"/>
                <a:gridCol w="6641522"/>
              </a:tblGrid>
              <a:tr h="44214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состоянию на 15.09.2016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состоянию на 13.12.2016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67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юр. лицам – получателям целевых субсидий в органах ФК не открыто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sng" dirty="0" smtClean="0">
                          <a:solidFill>
                            <a:srgbClr val="9900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 одного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лицевого счета НУБП</a:t>
                      </a: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юр. лицам – получателям целевых субсидий в органах ФК открыто </a:t>
                      </a:r>
                      <a:r>
                        <a:rPr lang="ru-RU" sz="1800" b="1" u="sng" dirty="0" smtClean="0">
                          <a:solidFill>
                            <a:srgbClr val="9900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лицевых счетов НУБП, в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.: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Tx/>
                        <a:buChar char="-"/>
                      </a:pPr>
                      <a:r>
                        <a:rPr lang="ru-RU" sz="1800" b="1" dirty="0" smtClean="0">
                          <a:solidFill>
                            <a:srgbClr val="9900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лицевых счетов юр. лицам – получателям целевых субсидий, предоставленных бюджету субъекта РФ </a:t>
                      </a:r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Министерством сельского хозяйства Российской Федерации;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Tx/>
                        <a:buChar char="-"/>
                      </a:pPr>
                      <a:r>
                        <a:rPr lang="ru-RU" sz="1800" b="1" dirty="0" smtClean="0">
                          <a:solidFill>
                            <a:srgbClr val="9900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лицевых счетов юр. лицам – получателям целевых субсидий, предоставленных бюджету субъекта РФ </a:t>
                      </a:r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Министерством экономического развития Российской Федерации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16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0842" y="1968841"/>
            <a:ext cx="5329881" cy="4324867"/>
          </a:xfrm>
        </p:spPr>
        <p:txBody>
          <a:bodyPr/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5: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 Установить, что территориальные органы Федерального казначейства осуществляют казначейское сопровождение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средств,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предоставляемых из федерального бюджета в виде субсидий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расходных обязательств субъектов Российской Федерации по договорам (соглашениям) о предоставлении субсидий юридическим лицам из бюджетов субъектов Российской Федерации в целях поддержки отраслей промышленности и сельского хозяйства, в порядке, установленном Правительством Российской Федерации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22171C-80CF-4EB9-A959-3CDAA13E4B70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737288" y="2825578"/>
            <a:ext cx="5198074" cy="3880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8: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«2. Установить, что территориальные органы Федерального казначейства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2016 году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осуществляют казначейское сопровождение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договоров (соглашений) о предоставлении субсидий юридическим лицам из бюджетов субъектов Российской Федерации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поддержки отраслей промышленности и сельского хозяйства, источником финансового обеспечения которых являются субсидии, предоставленные из федерального бюджета бюджетам субъектов Российской Федерации в целях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указанных расходных обязательств субъектов Российской Федерации, в порядке, установленном Правительством Российской Федерации.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50787" y="1465479"/>
            <a:ext cx="522278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158-ФЗ «О приостановлении действия отдельных положений Бюджетного кодекса Российской Федерации и внесении изменений в отдельные законодательные акты Российской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(2016 год)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83178" y="1489305"/>
            <a:ext cx="53216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федерального закона «О федеральном бюджете 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2017 год и на плановый период 2018 и 2019 годов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(принят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Думой 09.12.2016 в 3 чтении)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(2017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год)</a:t>
            </a:r>
          </a:p>
          <a:p>
            <a:pPr algn="ct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2"/>
          <p:cNvSpPr txBox="1">
            <a:spLocks noChangeArrowheads="1"/>
          </p:cNvSpPr>
          <p:nvPr/>
        </p:nvSpPr>
        <p:spPr bwMode="auto">
          <a:xfrm>
            <a:off x="3416647" y="528588"/>
            <a:ext cx="8610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КАЗНАЧЕЙСКОЕ СОПРОВОЖДЕНИЕ МЕЖБЮДЖЕТНЫХ ТРАНСФЕРТОВ (ОТРАСЛИ ПРОМЫШЛЕННОСТИ И СЕЛЬСКОГО ХОЗЯЙСТВА)</a:t>
            </a:r>
            <a:endParaRPr lang="ru-RU" altLang="ru-RU" sz="1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112367" y="1445112"/>
            <a:ext cx="0" cy="51122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32022" y="2788918"/>
            <a:ext cx="107833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90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5345936" y="3236296"/>
            <a:ext cx="111120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08812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solidFill>
                  <a:schemeClr val="bg1"/>
                </a:solidFill>
                <a:latin typeface="Times New Roman" panose="02020603050405020304" pitchFamily="18" charset="0"/>
                <a:ea typeface="Open Sans Condensed" pitchFamily="34" charset="0"/>
                <a:cs typeface="Times New Roman" panose="02020603050405020304" pitchFamily="18" charset="0"/>
              </a:rPr>
              <a:t>138281,64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046757" y="3586548"/>
            <a:ext cx="11079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 Condensed" pitchFamily="34" charset="0"/>
                <a:cs typeface="Times New Roman" panose="02020603050405020304" pitchFamily="18" charset="0"/>
              </a:rPr>
              <a:t>134 775,53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ea typeface="Open Sans Condensed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2530540" y="2459836"/>
            <a:ext cx="1260000" cy="2044463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77713" tIns="38856" rIns="77713" bIns="38856" anchor="ctr"/>
          <a:lstStyle/>
          <a:p>
            <a:pPr algn="ctr" defTabSz="1088127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700" b="1" dirty="0">
              <a:solidFill>
                <a:schemeClr val="bg1"/>
              </a:solidFill>
              <a:latin typeface="Times New Roman" panose="02020603050405020304" pitchFamily="18" charset="0"/>
              <a:ea typeface="Open Sans Condensed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1572114" y="5194727"/>
            <a:ext cx="4600574" cy="0"/>
          </a:xfrm>
          <a:prstGeom prst="line">
            <a:avLst/>
          </a:prstGeom>
          <a:ln w="12700">
            <a:solidFill>
              <a:srgbClr val="B4B4B4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 flipV="1">
            <a:off x="1572125" y="1643309"/>
            <a:ext cx="2142" cy="3551418"/>
          </a:xfrm>
          <a:prstGeom prst="line">
            <a:avLst/>
          </a:prstGeom>
          <a:ln w="12700">
            <a:solidFill>
              <a:srgbClr val="B4B4B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 bwMode="auto">
          <a:xfrm>
            <a:off x="1928347" y="5241522"/>
            <a:ext cx="1259127" cy="154349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7751" tIns="38876" rIns="77751" bIns="38876" anchor="ctr"/>
          <a:lstStyle>
            <a:lvl1pPr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22.11.2016</a:t>
            </a: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961755" y="1812132"/>
            <a:ext cx="1278000" cy="3296354"/>
            <a:chOff x="6182990" y="1569617"/>
            <a:chExt cx="1278000" cy="3296354"/>
          </a:xfrm>
        </p:grpSpPr>
        <p:grpSp>
          <p:nvGrpSpPr>
            <p:cNvPr id="25" name="Группа 24"/>
            <p:cNvGrpSpPr/>
            <p:nvPr/>
          </p:nvGrpSpPr>
          <p:grpSpPr>
            <a:xfrm>
              <a:off x="6182990" y="1569617"/>
              <a:ext cx="1278000" cy="736317"/>
              <a:chOff x="2289470" y="4963557"/>
              <a:chExt cx="650512" cy="1330537"/>
            </a:xfrm>
          </p:grpSpPr>
          <p:sp>
            <p:nvSpPr>
              <p:cNvPr id="26" name="Прямоугольник 8"/>
              <p:cNvSpPr>
                <a:spLocks noChangeArrowheads="1"/>
              </p:cNvSpPr>
              <p:nvPr/>
            </p:nvSpPr>
            <p:spPr bwMode="auto">
              <a:xfrm>
                <a:off x="2289470" y="5016157"/>
                <a:ext cx="650512" cy="127793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  <a:effectLst>
                <a:outerShdw sx="999" sy="999" algn="ctr" rotWithShape="0">
                  <a:srgbClr val="D0CECE"/>
                </a:outerShdw>
              </a:effectLst>
            </p:spPr>
            <p:txBody>
              <a:bodyPr lIns="77713" tIns="38856" rIns="77713" bIns="38856" anchor="ctr"/>
              <a:lstStyle/>
              <a:p>
                <a:pPr algn="ctr" defTabSz="1087438">
                  <a:defRPr/>
                </a:pPr>
                <a:r>
                  <a:rPr lang="ru-RU" altLang="ru-RU" sz="1700" dirty="0" smtClean="0">
                    <a:latin typeface="Times New Roman" panose="02020603050405020304" pitchFamily="18" charset="0"/>
                    <a:ea typeface="Open Sans Condensed" pitchFamily="34" charset="0"/>
                    <a:cs typeface="Times New Roman" panose="02020603050405020304" pitchFamily="18" charset="0"/>
                  </a:rPr>
                  <a:t>47 365</a:t>
                </a:r>
                <a:endParaRPr lang="ru-RU" altLang="ru-RU" sz="1700" dirty="0">
                  <a:latin typeface="Times New Roman" panose="02020603050405020304" pitchFamily="18" charset="0"/>
                  <a:ea typeface="Open Sans Condensed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Прямоугольник 26"/>
              <p:cNvSpPr/>
              <p:nvPr/>
            </p:nvSpPr>
            <p:spPr bwMode="auto">
              <a:xfrm>
                <a:off x="2351382" y="4963557"/>
                <a:ext cx="579438" cy="1019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lIns="77713" tIns="38856" rIns="77713" bIns="38856" anchor="ctr"/>
              <a:lstStyle/>
              <a:p>
                <a:pPr algn="ctr" defTabSz="1088127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b="1" dirty="0">
                  <a:solidFill>
                    <a:schemeClr val="bg1"/>
                  </a:solidFill>
                  <a:latin typeface="Times New Roman" panose="02020603050405020304" pitchFamily="18" charset="0"/>
                  <a:ea typeface="Open Sans Condensed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4" name="Прямоугольник 33"/>
            <p:cNvSpPr/>
            <p:nvPr/>
          </p:nvSpPr>
          <p:spPr>
            <a:xfrm>
              <a:off x="6190407" y="2345971"/>
              <a:ext cx="1260000" cy="2520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7751" tIns="38876" rIns="77751" bIns="38876" anchor="ctr"/>
            <a:lstStyle/>
            <a:p>
              <a:pPr algn="ctr" defTabSz="1087438">
                <a:lnSpc>
                  <a:spcPts val="1500"/>
                </a:lnSpc>
                <a:defRPr/>
              </a:pPr>
              <a:r>
                <a:rPr lang="ru-RU" sz="17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Open Sans Condensed" pitchFamily="34" charset="0"/>
                  <a:cs typeface="Times New Roman" panose="02020603050405020304" pitchFamily="18" charset="0"/>
                </a:rPr>
                <a:t>150 779</a:t>
              </a:r>
              <a:endPara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2" name="Прямоугольник 41"/>
          <p:cNvSpPr/>
          <p:nvPr/>
        </p:nvSpPr>
        <p:spPr bwMode="auto">
          <a:xfrm>
            <a:off x="5183422" y="4875006"/>
            <a:ext cx="1279399" cy="414370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7751" tIns="38876" rIns="77751" bIns="38876" anchor="ctr"/>
          <a:lstStyle>
            <a:lvl1pPr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ru-RU" altLang="ru-RU" sz="1400" dirty="0" smtClean="0">
              <a:solidFill>
                <a:srgbClr val="7F7F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4140372" y="1740871"/>
            <a:ext cx="1278000" cy="3379265"/>
            <a:chOff x="4571992" y="1514402"/>
            <a:chExt cx="1278000" cy="3332600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4571992" y="2223438"/>
              <a:ext cx="1278000" cy="262356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7751" tIns="38876" rIns="77751" bIns="38876" anchor="ctr"/>
            <a:lstStyle/>
            <a:p>
              <a:pPr algn="ctr" defTabSz="1087438">
                <a:lnSpc>
                  <a:spcPts val="1500"/>
                </a:lnSpc>
                <a:defRPr/>
              </a:pPr>
              <a:r>
                <a:rPr lang="ru-RU" sz="17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Open Sans Condensed" pitchFamily="34" charset="0"/>
                  <a:cs typeface="Times New Roman" panose="02020603050405020304" pitchFamily="18" charset="0"/>
                </a:rPr>
                <a:t>158 955</a:t>
              </a:r>
              <a:endPara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Прямоугольник 8"/>
            <p:cNvSpPr>
              <a:spLocks noChangeArrowheads="1"/>
            </p:cNvSpPr>
            <p:nvPr/>
          </p:nvSpPr>
          <p:spPr bwMode="auto">
            <a:xfrm>
              <a:off x="4571993" y="1514402"/>
              <a:ext cx="1277997" cy="6264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sx="999" sy="999" algn="ctr" rotWithShape="0">
                <a:srgbClr val="D0CECE"/>
              </a:outerShdw>
            </a:effectLst>
          </p:spPr>
          <p:txBody>
            <a:bodyPr lIns="77713" tIns="38856" rIns="77713" bIns="38856" anchor="ctr"/>
            <a:lstStyle/>
            <a:p>
              <a:pPr algn="ctr" defTabSz="1087438">
                <a:defRPr/>
              </a:pPr>
              <a:r>
                <a:rPr lang="ru-RU" altLang="ru-RU" sz="1700" dirty="0" smtClean="0">
                  <a:latin typeface="Times New Roman" panose="02020603050405020304" pitchFamily="18" charset="0"/>
                  <a:ea typeface="Open Sans Condensed" pitchFamily="34" charset="0"/>
                  <a:cs typeface="Times New Roman" panose="02020603050405020304" pitchFamily="18" charset="0"/>
                </a:rPr>
                <a:t>39 448</a:t>
              </a:r>
              <a:endParaRPr lang="ru-RU" altLang="ru-RU" sz="1700" dirty="0">
                <a:latin typeface="Times New Roman" panose="02020603050405020304" pitchFamily="18" charset="0"/>
                <a:ea typeface="Open Sans Condensed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3" name="Прямоугольник 42"/>
          <p:cNvSpPr/>
          <p:nvPr/>
        </p:nvSpPr>
        <p:spPr bwMode="auto">
          <a:xfrm>
            <a:off x="4198487" y="5246498"/>
            <a:ext cx="1161769" cy="156381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7751" tIns="38876" rIns="77751" bIns="38876" anchor="ctr"/>
          <a:lstStyle>
            <a:lvl1pPr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08.12.2016</a:t>
            </a: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65012" y="5829274"/>
            <a:ext cx="9931566" cy="6554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Поле 1"/>
          <p:cNvSpPr txBox="1"/>
          <p:nvPr/>
        </p:nvSpPr>
        <p:spPr>
          <a:xfrm>
            <a:off x="1229151" y="2363753"/>
            <a:ext cx="323892" cy="2099028"/>
          </a:xfrm>
          <a:prstGeom prst="rect">
            <a:avLst/>
          </a:prstGeom>
        </p:spPr>
        <p:txBody>
          <a:bodyPr vert="vert270"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</a:t>
            </a:r>
            <a:r>
              <a:rPr lang="ru-RU" sz="1100" dirty="0" smtClean="0"/>
              <a:t>.</a:t>
            </a:r>
            <a:endParaRPr lang="ru-RU" sz="1100" dirty="0"/>
          </a:p>
        </p:txBody>
      </p:sp>
      <p:sp>
        <p:nvSpPr>
          <p:cNvPr id="29" name="Прямоугольник 28"/>
          <p:cNvSpPr/>
          <p:nvPr/>
        </p:nvSpPr>
        <p:spPr bwMode="auto">
          <a:xfrm>
            <a:off x="4140372" y="1138756"/>
            <a:ext cx="1277998" cy="4381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7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 Condensed" pitchFamily="34" charset="0"/>
                <a:cs typeface="Times New Roman" panose="02020603050405020304" pitchFamily="18" charset="0"/>
              </a:rPr>
              <a:t>198 403</a:t>
            </a:r>
            <a:endParaRPr lang="ru-RU" sz="1700" b="1" dirty="0">
              <a:solidFill>
                <a:schemeClr val="bg1"/>
              </a:solidFill>
              <a:latin typeface="Times New Roman" panose="02020603050405020304" pitchFamily="18" charset="0"/>
              <a:ea typeface="Open Sans Condensed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Блок-схема: объединение 29"/>
          <p:cNvSpPr/>
          <p:nvPr/>
        </p:nvSpPr>
        <p:spPr bwMode="auto">
          <a:xfrm>
            <a:off x="4619999" y="1576906"/>
            <a:ext cx="318746" cy="109538"/>
          </a:xfrm>
          <a:prstGeom prst="flowChartMerg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 bwMode="auto">
          <a:xfrm>
            <a:off x="1969172" y="1253676"/>
            <a:ext cx="1277998" cy="4381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7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 Condensed" pitchFamily="34" charset="0"/>
                <a:cs typeface="Times New Roman" panose="02020603050405020304" pitchFamily="18" charset="0"/>
              </a:rPr>
              <a:t>198 144</a:t>
            </a:r>
            <a:endParaRPr lang="ru-RU" sz="1700" b="1" dirty="0">
              <a:solidFill>
                <a:schemeClr val="bg1"/>
              </a:solidFill>
              <a:latin typeface="Times New Roman" panose="02020603050405020304" pitchFamily="18" charset="0"/>
              <a:ea typeface="Open Sans Condensed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Блок-схема: объединение 31"/>
          <p:cNvSpPr/>
          <p:nvPr/>
        </p:nvSpPr>
        <p:spPr bwMode="auto">
          <a:xfrm>
            <a:off x="2448799" y="1691826"/>
            <a:ext cx="318746" cy="109538"/>
          </a:xfrm>
          <a:prstGeom prst="flowChartMerg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553200" y="1350401"/>
            <a:ext cx="47244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Включено в Сводный реестр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205 473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основном требуют уточнения данные ЕГРЮЛ и Сведения о полномочиях в сфере закупок.</a:t>
            </a:r>
          </a:p>
        </p:txBody>
      </p:sp>
      <p:grpSp>
        <p:nvGrpSpPr>
          <p:cNvPr id="40" name="Группа 39"/>
          <p:cNvGrpSpPr/>
          <p:nvPr/>
        </p:nvGrpSpPr>
        <p:grpSpPr>
          <a:xfrm>
            <a:off x="1391097" y="5761276"/>
            <a:ext cx="9305924" cy="749646"/>
            <a:chOff x="8408813" y="1649090"/>
            <a:chExt cx="3268837" cy="1195879"/>
          </a:xfrm>
        </p:grpSpPr>
        <p:sp>
          <p:nvSpPr>
            <p:cNvPr id="41" name="Прямоугольник 99"/>
            <p:cNvSpPr>
              <a:spLocks noChangeArrowheads="1"/>
            </p:cNvSpPr>
            <p:nvPr/>
          </p:nvSpPr>
          <p:spPr bwMode="auto">
            <a:xfrm>
              <a:off x="8408813" y="1779622"/>
              <a:ext cx="859013" cy="144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77713" tIns="38856" rIns="77713" bIns="38856" anchor="ctr"/>
            <a:lstStyle/>
            <a:p>
              <a:pPr algn="ctr" defTabSz="1087438">
                <a:defRPr/>
              </a:pPr>
              <a:endParaRPr lang="ru-RU" altLang="ru-RU" sz="1700" b="1" dirty="0">
                <a:solidFill>
                  <a:schemeClr val="bg1"/>
                </a:solidFill>
                <a:latin typeface="Open Sans Condensed" pitchFamily="34" charset="0"/>
                <a:ea typeface="Open Sans Condensed" pitchFamily="34" charset="0"/>
                <a:cs typeface="Open Sans Condensed" pitchFamily="34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8408813" y="2188554"/>
              <a:ext cx="859012" cy="144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7751" tIns="38876" rIns="77751" bIns="38876" anchor="ctr"/>
            <a:lstStyle/>
            <a:p>
              <a:pPr algn="ctr" defTabSz="1087438">
                <a:lnSpc>
                  <a:spcPts val="1500"/>
                </a:lnSpc>
                <a:defRPr/>
              </a:pPr>
              <a:endParaRPr lang="ru-RU" sz="1700" b="1" dirty="0">
                <a:solidFill>
                  <a:schemeClr val="bg1"/>
                </a:solidFill>
                <a:latin typeface="Open Sans Condensed" pitchFamily="34" charset="0"/>
                <a:ea typeface="Open Sans Condensed" pitchFamily="34" charset="0"/>
                <a:cs typeface="Open Sans Condensed" pitchFamily="34" charset="0"/>
              </a:endParaRPr>
            </a:p>
          </p:txBody>
        </p:sp>
        <p:sp>
          <p:nvSpPr>
            <p:cNvPr id="48" name="Прямоугольник 8"/>
            <p:cNvSpPr>
              <a:spLocks noChangeArrowheads="1"/>
            </p:cNvSpPr>
            <p:nvPr/>
          </p:nvSpPr>
          <p:spPr bwMode="auto">
            <a:xfrm>
              <a:off x="8408813" y="2584450"/>
              <a:ext cx="859011" cy="14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sx="999" sy="999" algn="ctr" rotWithShape="0">
                <a:srgbClr val="D0CECE"/>
              </a:outerShdw>
            </a:effectLst>
          </p:spPr>
          <p:txBody>
            <a:bodyPr lIns="77713" tIns="38856" rIns="77713" bIns="38856" anchor="ctr"/>
            <a:lstStyle/>
            <a:p>
              <a:pPr algn="ctr" defTabSz="1087438">
                <a:defRPr/>
              </a:pPr>
              <a:endParaRPr lang="ru-RU" altLang="ru-RU" sz="1700" b="1" dirty="0">
                <a:solidFill>
                  <a:schemeClr val="bg1"/>
                </a:solidFill>
                <a:latin typeface="Open Sans Condensed" pitchFamily="34" charset="0"/>
                <a:ea typeface="Open Sans Condensed" pitchFamily="34" charset="0"/>
                <a:cs typeface="Open Sans Condensed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9401175" y="1649090"/>
              <a:ext cx="2276475" cy="4050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50" b="1" dirty="0" smtClean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Open Sans Condensed" pitchFamily="34" charset="0"/>
                  <a:cs typeface="Times New Roman" panose="02020603050405020304" pitchFamily="18" charset="0"/>
                </a:rPr>
                <a:t>Проверено территориальными органами Федерального казначейства</a:t>
              </a:r>
              <a:endParaRPr lang="ru-RU" sz="105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Open Sans Condensed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9401175" y="2109037"/>
              <a:ext cx="2047874" cy="4050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50" b="1" dirty="0" smtClean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Open Sans Condensed" pitchFamily="34" charset="0"/>
                  <a:cs typeface="Times New Roman" panose="02020603050405020304" pitchFamily="18" charset="0"/>
                </a:rPr>
                <a:t>Не требуется уточнение информации</a:t>
              </a:r>
              <a:endParaRPr lang="ru-RU" sz="105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Open Sans Condensed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9401175" y="2439907"/>
              <a:ext cx="2047874" cy="4050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50" b="1" dirty="0" smtClean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Open Sans Condensed" pitchFamily="34" charset="0"/>
                  <a:cs typeface="Times New Roman" panose="02020603050405020304" pitchFamily="18" charset="0"/>
                </a:rPr>
                <a:t>Требуется уточнение информации</a:t>
              </a:r>
              <a:endParaRPr lang="ru-RU" sz="105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Open Sans Condensed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8" name="TextBox 2"/>
          <p:cNvSpPr txBox="1">
            <a:spLocks noChangeArrowheads="1"/>
          </p:cNvSpPr>
          <p:nvPr/>
        </p:nvSpPr>
        <p:spPr bwMode="auto">
          <a:xfrm>
            <a:off x="4409017" y="246592"/>
            <a:ext cx="7265987" cy="64633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В СВОДНЫЙ РЕЕСТР ОРГАНИЗАЦИЙ СУБЪЕКТОВОГО И МУНИЦИПАЛЬНОГО УРОВНЯ</a:t>
            </a:r>
            <a:endParaRPr lang="ru-RU" altLang="ru-RU" sz="1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87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2422" y="1820562"/>
            <a:ext cx="5651156" cy="495094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19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(1). Установить, что операции с субсидиями, предоставляемыми из бюджетов субъектов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(МБ)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финансовое обеспечение расходов юридических лиц в целях оказания поддержки отраслей промышленности и сельского хозяйства (за исключением субсидий, предоставляемых в рамках реализации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ГОЗ),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источником финансового обеспечения которых являются субсидии, предоставляемые из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ФБ бюджетам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субъектов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РФ,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осуществляются на счетах, открытых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ТОФК в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учреждениях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ЦБ РФ для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учета денежных средств организаций, не являющихся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УБП,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отражением операций на соответствующих лицевых счетах, открываемых юридическим лицам - получателям указанных субсидий в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ТОФК.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Оплата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денежных обязательств по расходам юридических лиц - сельскохозяйственных товаропроизводителей и товаропроизводителей, источником финансового обеспечения которых являются субсидии, указанные в абзаце первом настоящего пункта, осуществляется после проведения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ТОФК санкционирования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операций в порядке, установленном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Минфином России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казначейском сопровождении договоров (соглашений) о предоставлении субсидий из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ФБ юридическим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лицам.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22171C-80CF-4EB9-A959-3CDAA13E4B70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  <p:sp>
        <p:nvSpPr>
          <p:cNvPr id="7" name="Текст 2"/>
          <p:cNvSpPr txBox="1">
            <a:spLocks/>
          </p:cNvSpPr>
          <p:nvPr/>
        </p:nvSpPr>
        <p:spPr bwMode="auto">
          <a:xfrm>
            <a:off x="6244280" y="1968843"/>
            <a:ext cx="5816946" cy="4777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37. Операции с субсидиями, предоставляемыми из бюджетов субъектов РФ (МБ) на финансовое обеспечение расходов юридических лиц в целях оказания поддержки отраслей промышленности и сельского хозяйства (за исключением субсидий, предоставляемых в рамках реализации ГОЗ), источником финансового обеспечения которых являются субсидии, предоставляемые из ФБ бюджетам субъектов РФ, осуществляются на счетах, открытых ТОФК в учреждениях ЦБ РФ для учета денежных средств организаций, не являющихся УБП, с отражением операций на соответствующих лицевых счетах, открываемых юридическим лицам - получателям указанных субсидий в ТОФК</a:t>
            </a:r>
            <a:r>
              <a:rPr lang="ru-RU" sz="1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обращения финансового органа субъекта </a:t>
            </a:r>
            <a:r>
              <a:rPr lang="ru-RU" sz="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РФ (муниципального </a:t>
            </a:r>
            <a:r>
              <a:rPr lang="ru-RU" sz="1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образования). </a:t>
            </a:r>
            <a:r>
              <a:rPr lang="ru-RU" sz="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r>
              <a:rPr lang="ru-RU" sz="1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денежных обязательств по расходам юридических лиц - сельскохозяйственных товаропроизводителей и товаропроизводителей, источником финансового обеспечения которых являются субсидии, указанные в абзаце первом настоящего пункта, осуществляется после проведения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ТОФК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санкционирования операций в порядке, установленном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Минфином России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казначейском сопровождении договоров (соглашений) о предоставлении субсидий из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ФБ юридическим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лицам.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18984" y="1051352"/>
            <a:ext cx="51651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1456</a:t>
            </a:r>
          </a:p>
          <a:p>
            <a:pPr algn="ctr"/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мерах по реализации Федерального закона </a:t>
            </a:r>
            <a:endParaRPr lang="ru-RU" sz="1600" b="1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федеральном бюджете на 2016 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год»</a:t>
            </a:r>
            <a:endParaRPr lang="ru-RU" sz="16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44280" y="1051352"/>
            <a:ext cx="58169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постановления Правительства РФ 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мерах по реализации Федерального закона «О федеральном бюджете на 2017 год и на плановый период 2018 и 2019 годов»</a:t>
            </a:r>
          </a:p>
        </p:txBody>
      </p:sp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3450626" y="405021"/>
            <a:ext cx="8610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КАЗНАЧЕЙСКОЕ СОПРОВОЖДЕНИЕ МЕЖБЮДЖЕТНЫХ ТРАНСФЕРТОВ (ОТРАСЛИ ПРОМЫШЛЕННОСТИ И СЕЛЬСКОГО ХОЗЯЙСТВА)</a:t>
            </a:r>
            <a:endParaRPr lang="ru-RU" altLang="ru-RU" sz="1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898292" y="1120346"/>
            <a:ext cx="0" cy="56264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53081" y="1816446"/>
            <a:ext cx="115494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00341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456268" y="1334530"/>
            <a:ext cx="8091386" cy="1351005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открытия лицевого счета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НУБП юридическим лицам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получателем целевой субсидии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ТОФК 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необходимо:</a:t>
            </a:r>
            <a:endParaRPr lang="ru-RU" b="1" u="sng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4933" y="2140008"/>
            <a:ext cx="9245599" cy="4133791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в ТОФК финансового органа субъекта РФ (муниципального образования);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копии договора (соглашения) о предоставлении ОИВ субъекта РФ (местной администрации) юридическому лицу целевой субсидии, содержащего условия: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 о казначейском сопровождении договора в порядке, определенном Постановлением Правительства РФ «О мерах по реализации ФЗ «О федеральном бюджете на 2017 год и на плановый период 2018 и 2019 годов»;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 об открытии юридическому лицу - получателю целевой субсидии лицевого счета НУБП в ТОФК;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 о представлении юридическим лицом в ТОФК для осуществления санкционирования его расходов, источником финансового обеспечения которых являются целевые субсидии, документов, предусмотренных порядком, установленным Минфином России для санкционирования операций при казначейском сопровождении средств ФБ;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 об указании в платежных и расчетных документах и документах, подтверждающих возникновение денежных обязательств, идентификатора Соглашения, порядок формирования которого устанавливает Федеральное казначейство;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 о запрете перечисления средств с лицевых счетов НУБП в случаях, предусмотренных законодательством при казначейском сопровождении средств ФБ;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документов, предусмотренных Порядком № 21н «О порядке открытия и ведения лицевых счетов территориальными органами Федерального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казначейства»</a:t>
            </a:r>
            <a:endParaRPr lang="ru-RU" sz="1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36000" y="6358467"/>
            <a:ext cx="2717800" cy="363008"/>
          </a:xfrm>
        </p:spPr>
        <p:txBody>
          <a:bodyPr/>
          <a:lstStyle/>
          <a:p>
            <a:pPr>
              <a:defRPr/>
            </a:pPr>
            <a:fld id="{1A22171C-80CF-4EB9-A959-3CDAA13E4B70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3929448" y="413259"/>
            <a:ext cx="807926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ОТКРЫТИЯ ЛИЦЕВЫХ </a:t>
            </a: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СЧЕТОВ </a:t>
            </a: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ТОФК </a:t>
            </a:r>
            <a:r>
              <a:rPr lang="ru-RU" altLang="ru-RU" sz="1800" b="1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юр</a:t>
            </a:r>
            <a:r>
              <a:rPr lang="ru-RU" altLang="ru-RU" sz="1800" b="1" cap="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лицам – получателям целевых субсидий </a:t>
            </a:r>
            <a:r>
              <a:rPr lang="ru-RU" altLang="ru-RU" sz="1800" b="1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2017 году </a:t>
            </a:r>
            <a:endParaRPr lang="ru-RU" altLang="ru-RU" sz="1800" b="1" cap="all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9281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3278912" y="861543"/>
            <a:ext cx="82211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СХЕМА КАЗНАЧЕЙСКОГО СОПРОВОЖДЕНИЯ ЦЕЛЕВЫХ СУБСИДИЙ </a:t>
            </a:r>
            <a:endParaRPr lang="ru-RU" altLang="ru-RU" sz="1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4160108" y="3733806"/>
            <a:ext cx="2644346" cy="113602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 л/с ПБС субъекта РФ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(02 л/с бюджета, открытый ФО)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709664" y="2161053"/>
            <a:ext cx="2437559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Расходное расписание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0040" y="2219886"/>
            <a:ext cx="1548969" cy="3624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40105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804454" y="3709239"/>
            <a:ext cx="238115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Заявка на кассовый расход (платежное поручение) на перечисление средств юр. лицу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77081" y="1985320"/>
            <a:ext cx="3484605" cy="101325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л/с ГРБС федерального бюджета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123219" y="3733805"/>
            <a:ext cx="2096715" cy="113602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ПБС субъекта РФ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82377" y="3999786"/>
            <a:ext cx="1548969" cy="3624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40201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82811" y="3733806"/>
            <a:ext cx="2125362" cy="113602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 л/с администратора доходов субъекта РФ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353447" y="2011327"/>
            <a:ext cx="2866488" cy="921343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ГРБС федерального бюджета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489762" y="3195808"/>
            <a:ext cx="1516145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Заявка на подкрепление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689009" y="3195808"/>
            <a:ext cx="1688757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подкрепления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5" name="Прямая со стрелкой 54"/>
          <p:cNvCxnSpPr>
            <a:stCxn id="12" idx="1"/>
            <a:endCxn id="5" idx="3"/>
          </p:cNvCxnSpPr>
          <p:nvPr/>
        </p:nvCxnSpPr>
        <p:spPr>
          <a:xfrm flipH="1">
            <a:off x="5461686" y="2471999"/>
            <a:ext cx="2891761" cy="199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stCxn id="11" idx="1"/>
            <a:endCxn id="8" idx="1"/>
          </p:cNvCxnSpPr>
          <p:nvPr/>
        </p:nvCxnSpPr>
        <p:spPr>
          <a:xfrm flipH="1">
            <a:off x="6804454" y="4301816"/>
            <a:ext cx="2318765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3171568" y="2998574"/>
            <a:ext cx="0" cy="735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 flipV="1">
            <a:off x="4555524" y="2998574"/>
            <a:ext cx="0" cy="735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Прямоугольник 72"/>
          <p:cNvSpPr/>
          <p:nvPr/>
        </p:nvSpPr>
        <p:spPr>
          <a:xfrm>
            <a:off x="4160106" y="5453448"/>
            <a:ext cx="2644347" cy="97206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 л/с НУБП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82374" y="5675211"/>
            <a:ext cx="1548969" cy="3624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40601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7" name="Прямая со стрелкой 76"/>
          <p:cNvCxnSpPr/>
          <p:nvPr/>
        </p:nvCxnSpPr>
        <p:spPr>
          <a:xfrm>
            <a:off x="5173362" y="4869827"/>
            <a:ext cx="8238" cy="5836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173362" y="4967739"/>
            <a:ext cx="1375719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Перечисление средств юр. лицу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36000" y="6358467"/>
            <a:ext cx="2717800" cy="363008"/>
          </a:xfrm>
        </p:spPr>
        <p:txBody>
          <a:bodyPr/>
          <a:lstStyle/>
          <a:p>
            <a:pPr>
              <a:defRPr/>
            </a:pPr>
            <a:fld id="{1A22171C-80CF-4EB9-A959-3CDAA13E4B70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85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4197350" y="339725"/>
            <a:ext cx="7265987" cy="64633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РАСПРОСТРАНЕНИЕ ДАННЫХ СВОДНОГО РЕЕСТРА ИЗ ППО АСФК МОУ ФК </a:t>
            </a: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ППО АСФК </a:t>
            </a: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ТОФК</a:t>
            </a:r>
            <a:endParaRPr lang="ru-RU" altLang="ru-RU" sz="1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1905000"/>
            <a:ext cx="11006138" cy="1815882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ФК от 24.11.2016 № 07-04-05/12-911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поэтапном распространении данных Сводного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реестра в части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субъектов РФ и МО из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ППО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АСФК МОУ ФК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ППО АСФК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ТОФК.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Выгрузка данных завершена в указанные в письме сроки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по организациям субъекта РФ и МО выверены в 32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ТОФК,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 об ошибках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ТОФК размещены в установленном порядке.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отсутствуют в двух ТОФК: УФК по Краснодарскому краю и УФК по Волгоградской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8"/>
          <p:cNvSpPr>
            <a:spLocks noChangeArrowheads="1"/>
          </p:cNvSpPr>
          <p:nvPr/>
        </p:nvSpPr>
        <p:spPr bwMode="auto">
          <a:xfrm>
            <a:off x="1623484" y="3635374"/>
            <a:ext cx="9839854" cy="1815882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Имеются ошибки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выгрузке данных Сводного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реестра, так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результатам формирования диагностического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отчета по выверке данных справочника «Сводный реестр» ППО АСФК со справочниками ПУБП, НУБП.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Критическими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ошибками являются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организаций в справочнике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«Сводный реестр»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ППО АСФК,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 их наличии в данном справочнике Электронного бюджета;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тсутствие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наименования вышестоящей организации у УБП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116417" y="1604434"/>
            <a:ext cx="3625849" cy="830997"/>
          </a:xfrm>
          <a:prstGeom prst="rect">
            <a:avLst/>
          </a:prstGeom>
          <a:noFill/>
          <a:ln w="9525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Ч.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ФЗ от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06.10.2003 № 131-ФЗ «Об общих принципах организации местного самоуправления в РФ» 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4197350" y="339725"/>
            <a:ext cx="7265987" cy="92333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ВОПРОСЫ, ВОЗНИКАЮЩИЕ В ПРОЦЕССЕ 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ВКЛЮЧЕНИЯ В </a:t>
            </a: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СВОДНЫЙ РЕЕСТР </a:t>
            </a: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УБП </a:t>
            </a:r>
            <a:endParaRPr lang="ru-RU" altLang="ru-RU" sz="18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(СЕЛЬСКОГО) ПОСЕЛЕНИЯ</a:t>
            </a:r>
            <a:endParaRPr lang="ru-RU" altLang="ru-RU" sz="1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3"/>
          <p:cNvSpPr>
            <a:spLocks noChangeArrowheads="1"/>
          </p:cNvSpPr>
          <p:nvPr/>
        </p:nvSpPr>
        <p:spPr bwMode="auto">
          <a:xfrm>
            <a:off x="1676400" y="5727701"/>
            <a:ext cx="8542867" cy="84023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случаев осуществления бюджетных полномочий участника бюджетного процесса поселения участником бюджетного процесса района Бюджетным кодексом Российской Федерации не предусмотрено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428066" y="1435156"/>
            <a:ext cx="7662863" cy="1169551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Уставами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района и поселения, являющегося административным центром муниципального района, может быть предусмотрено образование местной администрации муниципального района, на которую возлагается исполнение полномочий местной администрации указанного поселения. В этом случае в поселении, являющемся административным центром муниципального района, местная администрация не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образуется.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854196" y="1777616"/>
            <a:ext cx="489204" cy="484632"/>
          </a:xfrm>
          <a:prstGeom prst="rightArrow">
            <a:avLst/>
          </a:prstGeom>
          <a:solidFill>
            <a:srgbClr val="DDDD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116417" y="2847675"/>
            <a:ext cx="3625849" cy="2554545"/>
          </a:xfrm>
          <a:prstGeom prst="rect">
            <a:avLst/>
          </a:prstGeom>
          <a:noFill/>
          <a:ln w="9525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кодекс РФ</a:t>
            </a:r>
          </a:p>
          <a:p>
            <a:pPr algn="ctr">
              <a:defRPr/>
            </a:pPr>
            <a:endParaRPr lang="ru-RU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Ч.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154 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ru-RU" sz="16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ru-RU" sz="16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ru-RU" sz="16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Ч.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154 </a:t>
            </a:r>
            <a:endParaRPr lang="ru-RU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3854196" y="3275146"/>
            <a:ext cx="489204" cy="484632"/>
          </a:xfrm>
          <a:prstGeom prst="rightArrow">
            <a:avLst/>
          </a:prstGeom>
          <a:solidFill>
            <a:srgbClr val="DDDD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436533" y="2932686"/>
            <a:ext cx="7662863" cy="1169551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исполнительно-распорядительного органа поселения, являющегося административным центром муниципального района, могут осуществляться исполнительно-распорядительным  органом муниципального района, в состав которого входит указанное городское, сельское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поселение,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если в соответствии с законодательством РФ исполнительно-распорядительный орган поселения не образуется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3854196" y="4756812"/>
            <a:ext cx="489204" cy="484632"/>
          </a:xfrm>
          <a:prstGeom prst="rightArrow">
            <a:avLst/>
          </a:prstGeom>
          <a:solidFill>
            <a:srgbClr val="DDDD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428065" y="4522074"/>
            <a:ext cx="7662863" cy="954107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бюджетные полномочия финансового органа городского, сельского поселения могут осуществляться финансовым органом муниципального района на основе соглашения между местной администрацией городского, сельского поселения и местной администрацией муниципального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9"/>
          <p:cNvSpPr txBox="1">
            <a:spLocks noChangeArrowheads="1"/>
          </p:cNvSpPr>
          <p:nvPr/>
        </p:nvSpPr>
        <p:spPr bwMode="auto">
          <a:xfrm>
            <a:off x="935567" y="5727701"/>
            <a:ext cx="50323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53028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Минус 19"/>
          <p:cNvSpPr/>
          <p:nvPr/>
        </p:nvSpPr>
        <p:spPr>
          <a:xfrm rot="19005282">
            <a:off x="7396681" y="3725728"/>
            <a:ext cx="3064390" cy="914400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Минус 17"/>
          <p:cNvSpPr/>
          <p:nvPr/>
        </p:nvSpPr>
        <p:spPr>
          <a:xfrm rot="2378889">
            <a:off x="7438833" y="3778825"/>
            <a:ext cx="3064390" cy="914400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1550193" y="1147233"/>
            <a:ext cx="955675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информации в Сводный реестр в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осуществления местной администрацией муниципального района (ее структурными подразделениями) полномочий по организации исполнения и исполнению бюджета поселения, являющегося административным центром муниципального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района</a:t>
            </a:r>
            <a:endParaRPr lang="ru-RU" sz="2000" b="1" dirty="0">
              <a:solidFill>
                <a:srgbClr val="3968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4197350" y="339725"/>
            <a:ext cx="7265987" cy="36933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СВОДНОГО РЕЕСТРА</a:t>
            </a:r>
            <a:endParaRPr lang="ru-RU" altLang="ru-RU" sz="1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8"/>
          <p:cNvCxnSpPr/>
          <p:nvPr/>
        </p:nvCxnSpPr>
        <p:spPr>
          <a:xfrm>
            <a:off x="665162" y="2470672"/>
            <a:ext cx="113268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8"/>
          <p:cNvCxnSpPr/>
          <p:nvPr/>
        </p:nvCxnSpPr>
        <p:spPr>
          <a:xfrm>
            <a:off x="665162" y="2559050"/>
            <a:ext cx="113268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8"/>
          <p:cNvCxnSpPr/>
          <p:nvPr/>
        </p:nvCxnSpPr>
        <p:spPr>
          <a:xfrm>
            <a:off x="5494867" y="2470672"/>
            <a:ext cx="33866" cy="41417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499533" y="2661708"/>
            <a:ext cx="4690534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полномочиями участника бюджетного процесса данного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поселения включаются: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местная администрация муниципального района с полномочиями исполнительно-распорядительного органа поселения;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финансовый орган муниципального района с полномочиями финансового органа поселения, </a:t>
            </a:r>
            <a:r>
              <a:rPr lang="ru-RU" sz="1600" b="1" i="1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в случае если эти полномочия не осуществляются местной администрацией муниципального района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6763393" y="2723349"/>
            <a:ext cx="4330966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 полномочиями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УБП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 подлежат включению: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Структурные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подразделения администрации муниципального района (с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образованием или без образования отдельного юридического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лица),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 также иные участники бюджетного процесса муниципального района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Исключение: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финансовый орган района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28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4165600" y="339725"/>
            <a:ext cx="6408738" cy="3683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НОРМАТИВНОЕ ПРАВОВОЕ УРЕГУЛИРОВАНИЕ</a:t>
            </a:r>
            <a:endParaRPr lang="ru-RU" altLang="ru-RU" sz="1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1763" y="1905000"/>
            <a:ext cx="11950700" cy="39084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Внесены изменения в приказы ФК: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23 августа 2013 г. № 12н «О порядке КОИБ ГВФ РФ и порядке осуществления ТОФК отдельных функций ОУ ГВФ РФ по исполнению соответствующих бюджетов»;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17 июня 2013 г. № 6н «О порядке КОИБ ТГВФ»;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10 октября 2008 г. № 8н «О порядке КОИБ ФБ, БС РФ и МБ и порядке осуществления ТОФК отдельных функций ФО субъектов РФ и (МО) по исполнению соответствующих бюджетов»;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30 июня 2014 г. № 10 «Об утверждении правил обеспечения наличными денежными средствами организаций, лицевые счета которым открыты в ТОФК, ФО субъектов РФ (МО)»;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19 июля 2013 г. № 11н «О порядке проведения ТОФК кассовых операций со средствами бюджетных учреждений»;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8 декабря 2011 г. № 15н «О порядке проведения ТОФК кассовых операций со средствами автономных учреждений»;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15 декабря 2009 г. № 13н «О порядке осуществления ТОФК операций со средствами ГК «Российские автомобильные дороги»;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29 октября 2014 г. № 16н «О порядке осуществления ТОФК операций со средствами юридического лица (его обособленного подразделения), не являющегося участником бюджетного процесса»</a:t>
            </a:r>
          </a:p>
        </p:txBody>
      </p:sp>
      <p:sp>
        <p:nvSpPr>
          <p:cNvPr id="15363" name="Прямоугольник 3"/>
          <p:cNvSpPr>
            <a:spLocks noChangeArrowheads="1"/>
          </p:cNvSpPr>
          <p:nvPr/>
        </p:nvSpPr>
        <p:spPr bwMode="auto">
          <a:xfrm>
            <a:off x="869950" y="1562100"/>
            <a:ext cx="11212513" cy="3429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Приказ ФК от 14 октября 2016 г. № 20н «О внесении изменений в НПА ФК...»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(на регистрации в Минюсте)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4197350" y="339725"/>
            <a:ext cx="7265987" cy="64611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НПА В ЧАСТИ КАССОВОГО ОБСЛУЖИВАНИЯ БЮДЖЕТОВ БЮДЖЕТНОЙ СИСТЕМЫ РФ</a:t>
            </a:r>
            <a:endParaRPr lang="ru-RU" altLang="ru-RU" sz="1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41325" y="2128838"/>
            <a:ext cx="113268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Прямая соединительная линия 8"/>
          <p:cNvCxnSpPr/>
          <p:nvPr/>
        </p:nvCxnSpPr>
        <p:spPr>
          <a:xfrm>
            <a:off x="450850" y="2220913"/>
            <a:ext cx="113268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8"/>
          <p:cNvCxnSpPr/>
          <p:nvPr/>
        </p:nvCxnSpPr>
        <p:spPr>
          <a:xfrm>
            <a:off x="512763" y="4133850"/>
            <a:ext cx="113268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8"/>
          <p:cNvCxnSpPr/>
          <p:nvPr/>
        </p:nvCxnSpPr>
        <p:spPr>
          <a:xfrm>
            <a:off x="6977063" y="1531938"/>
            <a:ext cx="96837" cy="467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1" name="Прямоугольник 8"/>
          <p:cNvSpPr>
            <a:spLocks noChangeArrowheads="1"/>
          </p:cNvSpPr>
          <p:nvPr/>
        </p:nvSpPr>
        <p:spPr bwMode="auto">
          <a:xfrm>
            <a:off x="4119563" y="2428875"/>
            <a:ext cx="2844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>
                <a:solidFill>
                  <a:srgbClr val="335CA7"/>
                </a:solidFill>
                <a:latin typeface="Times New Roman" pitchFamily="18" charset="0"/>
                <a:cs typeface="Times New Roman" pitchFamily="18" charset="0"/>
              </a:rPr>
              <a:t>код по Сводному реестру не указывается</a:t>
            </a:r>
          </a:p>
        </p:txBody>
      </p:sp>
      <p:sp>
        <p:nvSpPr>
          <p:cNvPr id="16392" name="Прямоугольник 8"/>
          <p:cNvSpPr>
            <a:spLocks noChangeArrowheads="1"/>
          </p:cNvSpPr>
          <p:nvPr/>
        </p:nvSpPr>
        <p:spPr bwMode="auto">
          <a:xfrm>
            <a:off x="4027488" y="1584325"/>
            <a:ext cx="3038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Times New Roman" pitchFamily="18" charset="0"/>
                <a:cs typeface="Times New Roman" pitchFamily="18" charset="0"/>
              </a:rPr>
              <a:t>Действующая редакция НПА</a:t>
            </a:r>
          </a:p>
        </p:txBody>
      </p:sp>
      <p:sp>
        <p:nvSpPr>
          <p:cNvPr id="16393" name="Прямоугольник 8"/>
          <p:cNvSpPr>
            <a:spLocks noChangeArrowheads="1"/>
          </p:cNvSpPr>
          <p:nvPr/>
        </p:nvSpPr>
        <p:spPr bwMode="auto">
          <a:xfrm>
            <a:off x="7870825" y="1565275"/>
            <a:ext cx="309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Times New Roman" pitchFamily="18" charset="0"/>
                <a:cs typeface="Times New Roman" pitchFamily="18" charset="0"/>
              </a:rPr>
              <a:t>Изменения, внесенные в НПА</a:t>
            </a:r>
          </a:p>
        </p:txBody>
      </p:sp>
      <p:sp>
        <p:nvSpPr>
          <p:cNvPr id="16394" name="Прямоугольник 8"/>
          <p:cNvSpPr>
            <a:spLocks noChangeArrowheads="1"/>
          </p:cNvSpPr>
          <p:nvPr/>
        </p:nvSpPr>
        <p:spPr bwMode="auto">
          <a:xfrm>
            <a:off x="7142163" y="2344738"/>
            <a:ext cx="46196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>
                <a:solidFill>
                  <a:srgbClr val="335CA7"/>
                </a:solidFill>
                <a:latin typeface="Times New Roman" pitchFamily="18" charset="0"/>
                <a:cs typeface="Times New Roman" pitchFamily="18" charset="0"/>
              </a:rPr>
              <a:t>указывается уникальный код организации по Сводному реестру </a:t>
            </a:r>
          </a:p>
        </p:txBody>
      </p:sp>
      <p:cxnSp>
        <p:nvCxnSpPr>
          <p:cNvPr id="6" name="Прямая соединительная линия 8"/>
          <p:cNvCxnSpPr/>
          <p:nvPr/>
        </p:nvCxnSpPr>
        <p:spPr>
          <a:xfrm>
            <a:off x="4121150" y="1554163"/>
            <a:ext cx="44450" cy="4651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6" name="Прямоугольник 8"/>
          <p:cNvSpPr>
            <a:spLocks noChangeArrowheads="1"/>
          </p:cNvSpPr>
          <p:nvPr/>
        </p:nvSpPr>
        <p:spPr bwMode="auto">
          <a:xfrm>
            <a:off x="465138" y="2273300"/>
            <a:ext cx="3602037" cy="1803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При формировании платежных документов, Уведомлений об уточнении вида и принадлежности платежа, Расходных расписаний, иных документов, формами которых предусмотрена в кодовой зоне строка «код по Сводному реестру»:</a:t>
            </a:r>
            <a:endParaRPr lang="ru-RU" sz="1600" b="1" i="1">
              <a:solidFill>
                <a:srgbClr val="335CA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7" name="Прямоугольник 8"/>
          <p:cNvSpPr>
            <a:spLocks noChangeArrowheads="1"/>
          </p:cNvSpPr>
          <p:nvPr/>
        </p:nvSpPr>
        <p:spPr bwMode="auto">
          <a:xfrm>
            <a:off x="7356475" y="3125788"/>
            <a:ext cx="46196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исключение</a:t>
            </a:r>
            <a:r>
              <a:rPr lang="ru-RU" b="1">
                <a:solidFill>
                  <a:srgbClr val="335CA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- формирование Расходных расписаний финансовым органом, органом управления ГВФ</a:t>
            </a:r>
          </a:p>
        </p:txBody>
      </p:sp>
      <p:sp>
        <p:nvSpPr>
          <p:cNvPr id="16398" name="TextBox 19"/>
          <p:cNvSpPr txBox="1">
            <a:spLocks noChangeArrowheads="1"/>
          </p:cNvSpPr>
          <p:nvPr/>
        </p:nvSpPr>
        <p:spPr bwMode="auto">
          <a:xfrm>
            <a:off x="6992938" y="3138488"/>
            <a:ext cx="5032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16399" name="Прямоугольник 8"/>
          <p:cNvSpPr>
            <a:spLocks noChangeArrowheads="1"/>
          </p:cNvSpPr>
          <p:nvPr/>
        </p:nvSpPr>
        <p:spPr bwMode="auto">
          <a:xfrm>
            <a:off x="455613" y="4244975"/>
            <a:ext cx="3602037" cy="106997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 изменении порядка КОИБ (за исключением ТГВФ) открытие (закрытие) лицевых счетов УБП осуществляется:</a:t>
            </a:r>
          </a:p>
        </p:txBody>
      </p:sp>
      <p:sp>
        <p:nvSpPr>
          <p:cNvPr id="16400" name="Прямоугольник 8"/>
          <p:cNvSpPr>
            <a:spLocks noChangeArrowheads="1"/>
          </p:cNvSpPr>
          <p:nvPr/>
        </p:nvSpPr>
        <p:spPr bwMode="auto">
          <a:xfrm>
            <a:off x="4171950" y="4176713"/>
            <a:ext cx="2844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>
                <a:solidFill>
                  <a:srgbClr val="335CA7"/>
                </a:solidFill>
                <a:latin typeface="Times New Roman" pitchFamily="18" charset="0"/>
                <a:cs typeface="Times New Roman" pitchFamily="18" charset="0"/>
              </a:rPr>
              <a:t>на основании вносимых изменений в  Перечень УБП</a:t>
            </a:r>
          </a:p>
        </p:txBody>
      </p:sp>
      <p:sp>
        <p:nvSpPr>
          <p:cNvPr id="16401" name="Прямоугольник 8"/>
          <p:cNvSpPr>
            <a:spLocks noChangeArrowheads="1"/>
          </p:cNvSpPr>
          <p:nvPr/>
        </p:nvSpPr>
        <p:spPr bwMode="auto">
          <a:xfrm>
            <a:off x="7416800" y="4270375"/>
            <a:ext cx="42433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>
                <a:solidFill>
                  <a:srgbClr val="335CA7"/>
                </a:solidFill>
                <a:latin typeface="Times New Roman" pitchFamily="18" charset="0"/>
                <a:cs typeface="Times New Roman" pitchFamily="18" charset="0"/>
              </a:rPr>
              <a:t>на основании вносимых изменений в  Сводный реестр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4165600" y="339725"/>
            <a:ext cx="7297738" cy="6413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ru-RU" altLang="ru-RU" b="1">
                <a:solidFill>
                  <a:srgbClr val="1F4E7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ИЗМЕНЕНИЯ НПА В ЧАСТИ </a:t>
            </a:r>
            <a:r>
              <a:rPr lang="ru-RU" b="1">
                <a:solidFill>
                  <a:srgbClr val="1F4E7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ОСУЩЕСТВЛЕНИЯ ТОФК ОПЕРАЦИЙ СО СРЕДСТВАМИ НУБП</a:t>
            </a:r>
            <a:r>
              <a:rPr lang="ru-RU"/>
              <a:t> </a:t>
            </a:r>
            <a:endParaRPr lang="ru-RU" alt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41325" y="2128838"/>
            <a:ext cx="113268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Прямая соединительная линия 8"/>
          <p:cNvCxnSpPr/>
          <p:nvPr/>
        </p:nvCxnSpPr>
        <p:spPr>
          <a:xfrm>
            <a:off x="450850" y="2220913"/>
            <a:ext cx="113268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8"/>
          <p:cNvCxnSpPr/>
          <p:nvPr/>
        </p:nvCxnSpPr>
        <p:spPr>
          <a:xfrm>
            <a:off x="6186488" y="1500188"/>
            <a:ext cx="66675" cy="3943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3" name="Прямоугольник 8"/>
          <p:cNvSpPr>
            <a:spLocks noChangeArrowheads="1"/>
          </p:cNvSpPr>
          <p:nvPr/>
        </p:nvSpPr>
        <p:spPr bwMode="auto">
          <a:xfrm>
            <a:off x="3348038" y="2408238"/>
            <a:ext cx="2844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>
                <a:solidFill>
                  <a:srgbClr val="335CA7"/>
                </a:solidFill>
                <a:latin typeface="Times New Roman" pitchFamily="18" charset="0"/>
                <a:cs typeface="Times New Roman" pitchFamily="18" charset="0"/>
              </a:rPr>
              <a:t>код по Сводному реестру не указывается</a:t>
            </a:r>
          </a:p>
        </p:txBody>
      </p:sp>
      <p:sp>
        <p:nvSpPr>
          <p:cNvPr id="29704" name="Прямоугольник 8"/>
          <p:cNvSpPr>
            <a:spLocks noChangeArrowheads="1"/>
          </p:cNvSpPr>
          <p:nvPr/>
        </p:nvSpPr>
        <p:spPr bwMode="auto">
          <a:xfrm>
            <a:off x="3257550" y="1635125"/>
            <a:ext cx="3038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Times New Roman" pitchFamily="18" charset="0"/>
                <a:cs typeface="Times New Roman" pitchFamily="18" charset="0"/>
              </a:rPr>
              <a:t>Действующая редакция НПА</a:t>
            </a:r>
          </a:p>
        </p:txBody>
      </p:sp>
      <p:sp>
        <p:nvSpPr>
          <p:cNvPr id="29705" name="Прямоугольник 8"/>
          <p:cNvSpPr>
            <a:spLocks noChangeArrowheads="1"/>
          </p:cNvSpPr>
          <p:nvPr/>
        </p:nvSpPr>
        <p:spPr bwMode="auto">
          <a:xfrm>
            <a:off x="7870825" y="1565275"/>
            <a:ext cx="309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Times New Roman" pitchFamily="18" charset="0"/>
                <a:cs typeface="Times New Roman" pitchFamily="18" charset="0"/>
              </a:rPr>
              <a:t>Изменения, внесенные в НПА</a:t>
            </a:r>
          </a:p>
        </p:txBody>
      </p:sp>
      <p:sp>
        <p:nvSpPr>
          <p:cNvPr id="29706" name="Прямоугольник 8"/>
          <p:cNvSpPr>
            <a:spLocks noChangeArrowheads="1"/>
          </p:cNvSpPr>
          <p:nvPr/>
        </p:nvSpPr>
        <p:spPr bwMode="auto">
          <a:xfrm>
            <a:off x="7110413" y="2312988"/>
            <a:ext cx="42814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>
                <a:solidFill>
                  <a:srgbClr val="335CA7"/>
                </a:solidFill>
                <a:latin typeface="Times New Roman" pitchFamily="18" charset="0"/>
                <a:cs typeface="Times New Roman" pitchFamily="18" charset="0"/>
              </a:rPr>
              <a:t>указывается уникальный код организации по Сводному реестру </a:t>
            </a:r>
          </a:p>
        </p:txBody>
      </p:sp>
      <p:cxnSp>
        <p:nvCxnSpPr>
          <p:cNvPr id="4" name="Прямая соединительная линия 8"/>
          <p:cNvCxnSpPr/>
          <p:nvPr/>
        </p:nvCxnSpPr>
        <p:spPr>
          <a:xfrm>
            <a:off x="3319463" y="1533525"/>
            <a:ext cx="65087" cy="3922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8" name="Прямоугольник 8"/>
          <p:cNvSpPr>
            <a:spLocks noChangeArrowheads="1"/>
          </p:cNvSpPr>
          <p:nvPr/>
        </p:nvSpPr>
        <p:spPr bwMode="auto">
          <a:xfrm>
            <a:off x="423863" y="2355850"/>
            <a:ext cx="28829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При формировании документов, формами которых предусмотрена в кодовой зоне строка «код по Сводному реестру»:</a:t>
            </a:r>
            <a:endParaRPr lang="ru-RU" sz="1600" b="1" i="1">
              <a:solidFill>
                <a:srgbClr val="335CA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9" name="Прямоугольник 8"/>
          <p:cNvSpPr>
            <a:spLocks noChangeArrowheads="1"/>
          </p:cNvSpPr>
          <p:nvPr/>
        </p:nvSpPr>
        <p:spPr bwMode="auto">
          <a:xfrm>
            <a:off x="7234238" y="3125788"/>
            <a:ext cx="4741862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Times New Roman" pitchFamily="18" charset="0"/>
                <a:cs typeface="Times New Roman" pitchFamily="18" charset="0"/>
              </a:rPr>
              <a:t>указывается уникальный код организации по Сводному реестру</a:t>
            </a:r>
            <a:r>
              <a:rPr lang="ru-RU" sz="2000" b="1" i="1">
                <a:solidFill>
                  <a:srgbClr val="335CA7"/>
                </a:solidFill>
                <a:latin typeface="Times New Roman" pitchFamily="18" charset="0"/>
                <a:cs typeface="Times New Roman" pitchFamily="18" charset="0"/>
              </a:rPr>
              <a:t> если требованиями ФЗ или принятых в соответствии с ними НПА установлена обязанность включения информации об организации в Сводный реестр</a:t>
            </a:r>
          </a:p>
        </p:txBody>
      </p:sp>
      <p:sp>
        <p:nvSpPr>
          <p:cNvPr id="29710" name="TextBox 19"/>
          <p:cNvSpPr txBox="1">
            <a:spLocks noChangeArrowheads="1"/>
          </p:cNvSpPr>
          <p:nvPr/>
        </p:nvSpPr>
        <p:spPr bwMode="auto">
          <a:xfrm>
            <a:off x="6262688" y="2233613"/>
            <a:ext cx="48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АУ</a:t>
            </a:r>
          </a:p>
        </p:txBody>
      </p:sp>
      <p:sp>
        <p:nvSpPr>
          <p:cNvPr id="29714" name="TextBox 19"/>
          <p:cNvSpPr txBox="1">
            <a:spLocks noChangeArrowheads="1"/>
          </p:cNvSpPr>
          <p:nvPr/>
        </p:nvSpPr>
        <p:spPr bwMode="auto">
          <a:xfrm>
            <a:off x="6273800" y="2498725"/>
            <a:ext cx="48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</a:t>
            </a:r>
          </a:p>
        </p:txBody>
      </p:sp>
      <p:sp>
        <p:nvSpPr>
          <p:cNvPr id="29715" name="TextBox 19"/>
          <p:cNvSpPr txBox="1">
            <a:spLocks noChangeArrowheads="1"/>
          </p:cNvSpPr>
          <p:nvPr/>
        </p:nvSpPr>
        <p:spPr bwMode="auto">
          <a:xfrm>
            <a:off x="6188075" y="2759075"/>
            <a:ext cx="6873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ГК</a:t>
            </a:r>
          </a:p>
        </p:txBody>
      </p:sp>
      <p:sp>
        <p:nvSpPr>
          <p:cNvPr id="6" name="Правая фигурная скобка 8"/>
          <p:cNvSpPr/>
          <p:nvPr/>
        </p:nvSpPr>
        <p:spPr>
          <a:xfrm>
            <a:off x="6862763" y="2281238"/>
            <a:ext cx="128587" cy="776287"/>
          </a:xfrm>
          <a:prstGeom prst="rightBrace">
            <a:avLst/>
          </a:prstGeom>
          <a:ln>
            <a:solidFill>
              <a:srgbClr val="335C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9717" name="TextBox 19"/>
          <p:cNvSpPr txBox="1">
            <a:spLocks noChangeArrowheads="1"/>
          </p:cNvSpPr>
          <p:nvPr/>
        </p:nvSpPr>
        <p:spPr bwMode="auto">
          <a:xfrm>
            <a:off x="6289675" y="3303588"/>
            <a:ext cx="9540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ИНЫЕ НУБП</a:t>
            </a:r>
          </a:p>
        </p:txBody>
      </p:sp>
      <p:sp>
        <p:nvSpPr>
          <p:cNvPr id="29718" name="Прямоугольник 8"/>
          <p:cNvSpPr>
            <a:spLocks noChangeArrowheads="1"/>
          </p:cNvSpPr>
          <p:nvPr/>
        </p:nvSpPr>
        <p:spPr bwMode="auto">
          <a:xfrm>
            <a:off x="176213" y="5683250"/>
            <a:ext cx="11637962" cy="711200"/>
          </a:xfrm>
          <a:prstGeom prst="rect">
            <a:avLst/>
          </a:prstGeom>
          <a:noFill/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Приказ МФ РФ от 23 декабря 2014 г. № 163н (п. 22):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«В структуре уникального номера реестровой записи 1, 2, 11, 13, 14, 15, 16, 17 разряды образуют</a:t>
            </a:r>
            <a:r>
              <a:rPr lang="ru-RU"/>
              <a:t>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уникальный код организации по Сводному реестру» </a:t>
            </a:r>
            <a:r>
              <a:rPr lang="ru-RU" sz="2000" b="1" i="1">
                <a:solidFill>
                  <a:srgbClr val="335CA7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1987550" y="1333500"/>
            <a:ext cx="8662988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ru-RU" sz="2000" b="1" dirty="0">
              <a:solidFill>
                <a:srgbClr val="3968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000" b="1" dirty="0">
              <a:solidFill>
                <a:srgbClr val="3968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rgbClr val="3968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ОСУЩЕСТВЛЕНИЯ ТЕРРИТОРИАЛЬНЫМИ ОРГАНАМИ ФЕДЕРАЛЬНОГО КАЗНАЧЕЙСТВА ПОЛНОМОЧИЙ ФИНАНСОВЫХ ОРГАНОВ СУБЪЕКТОВ РОССИЙСКОЙ ФЕДЕРАЦИИ (МУНИЦИПАЛЬНЫХ ОБРАЗОВАНИЙ) ПО КОНТРОЛЮ В СФЕРЕ ЗАКУПОК </a:t>
            </a:r>
          </a:p>
          <a:p>
            <a:pPr algn="ctr">
              <a:defRPr/>
            </a:pPr>
            <a:endParaRPr lang="ru-RU" sz="2000" b="1" dirty="0">
              <a:solidFill>
                <a:srgbClr val="3968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22081</TotalTime>
  <Words>3032</Words>
  <Application>Microsoft Office PowerPoint</Application>
  <PresentationFormat>Произвольный</PresentationFormat>
  <Paragraphs>266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Статья 5: «11. Установить, что территориальные органы Федерального казначейства осуществляют казначейское сопровождение средств, предоставляемых из федерального бюджета в виде субсидий в целях софинансирования расходных обязательств субъектов Российской Федерации по договорам (соглашениям) о предоставлении субсидий юридическим лицам из бюджетов субъектов Российской Федерации в целях поддержки отраслей промышленности и сельского хозяйства, в порядке, установленном Правительством Российской Федерации.»</vt:lpstr>
      <vt:lpstr>Презентация PowerPoint</vt:lpstr>
      <vt:lpstr>1) обращение в ТОФК финансового органа субъекта РФ (муниципального образования);  2) представление копии договора (соглашения) о предоставлении ОИВ субъекта РФ (местной администрации) юридическому лицу целевой субсидии, содержащего условия:  о казначейском сопровождении договора в порядке, определенном Постановлением Правительства РФ «О мерах по реализации ФЗ «О федеральном бюджете на 2017 год и на плановый период 2018 и 2019 годов»;  об открытии юридическому лицу - получателю целевой субсидии лицевого счета НУБП в ТОФК;  о представлении юридическим лицом в ТОФК для осуществления санкционирования его расходов, источником финансового обеспечения которых являются целевые субсидии, документов, предусмотренных порядком, установленным Минфином России для санкционирования операций при казначейском сопровождении средств ФБ;  об указании в платежных и расчетных документах и документах, подтверждающих возникновение денежных обязательств, идентификатора Соглашения, порядок формирования которого устанавливает Федеральное казначейство;  о запрете перечисления средств с лицевых счетов НУБП в случаях, предусмотренных законодательством при казначейском сопровождении средств ФБ;  3) представление документов, предусмотренных Порядком № 21н «О порядке открытия и ведения лицевых счетов территориальными органами Федерального казначейства»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Mazur Nataliya</dc:creator>
  <cp:lastModifiedBy>Попова Марина Борисовна</cp:lastModifiedBy>
  <cp:revision>667</cp:revision>
  <cp:lastPrinted>2016-12-13T20:18:00Z</cp:lastPrinted>
  <dcterms:created xsi:type="dcterms:W3CDTF">2015-03-03T16:27:21Z</dcterms:created>
  <dcterms:modified xsi:type="dcterms:W3CDTF">2016-12-14T12:53:00Z</dcterms:modified>
</cp:coreProperties>
</file>