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5"/>
  </p:notesMasterIdLst>
  <p:sldIdLst>
    <p:sldId id="309" r:id="rId2"/>
    <p:sldId id="310" r:id="rId3"/>
    <p:sldId id="287" r:id="rId4"/>
    <p:sldId id="296" r:id="rId5"/>
    <p:sldId id="290" r:id="rId6"/>
    <p:sldId id="291" r:id="rId7"/>
    <p:sldId id="292" r:id="rId8"/>
    <p:sldId id="293" r:id="rId9"/>
    <p:sldId id="295" r:id="rId10"/>
    <p:sldId id="299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DB5"/>
    <a:srgbClr val="006600"/>
    <a:srgbClr val="003300"/>
    <a:srgbClr val="0000FF"/>
    <a:srgbClr val="55E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2" autoAdjust="0"/>
  </p:normalViewPr>
  <p:slideViewPr>
    <p:cSldViewPr>
      <p:cViewPr>
        <p:scale>
          <a:sx n="80" d="100"/>
          <a:sy n="80" d="100"/>
        </p:scale>
        <p:origin x="-2430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BF5DD-FA93-43A2-9EB0-C97BC040AE62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D5B63C-B15E-4D65-8C59-A6ABD5F04965}">
      <dgm:prSet phldrT="[Текст]"/>
      <dgm:spPr>
        <a:xfrm>
          <a:off x="0" y="117807"/>
          <a:ext cx="5244480" cy="9500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ru-RU" smtClean="0">
              <a:latin typeface="+mn-lt"/>
              <a:ea typeface="+mn-ea"/>
              <a:cs typeface="Times New Roman" panose="02020603050405020304" pitchFamily="18" charset="0"/>
            </a:rPr>
            <a:t>контроль за правильностью исчисления, полнотой и своевременностью уплаты (перечисления) страховых взносов в государственные внебюджетные фонды, подлежащих уплате за отчетные (расчетные) периоды, истекшие до 1 января 2017 года</a:t>
          </a:r>
          <a:endParaRPr lang="ru-RU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00CDF817-244E-489D-B92C-AA1C43772A32}" type="parTrans" cxnId="{2A88347A-6978-4A4D-A74B-161A2F204E0B}">
      <dgm:prSet/>
      <dgm:spPr/>
      <dgm:t>
        <a:bodyPr/>
        <a:lstStyle/>
        <a:p>
          <a:pPr algn="just"/>
          <a:endParaRPr lang="ru-RU">
            <a:latin typeface="+mn-lt"/>
          </a:endParaRPr>
        </a:p>
      </dgm:t>
    </dgm:pt>
    <dgm:pt modelId="{6CDACA0E-3539-4CAA-BC35-C1A8CA2E6DA6}" type="sibTrans" cxnId="{2A88347A-6978-4A4D-A74B-161A2F204E0B}">
      <dgm:prSet/>
      <dgm:spPr/>
      <dgm:t>
        <a:bodyPr/>
        <a:lstStyle/>
        <a:p>
          <a:pPr algn="just"/>
          <a:endParaRPr lang="ru-RU">
            <a:latin typeface="+mn-lt"/>
          </a:endParaRPr>
        </a:p>
      </dgm:t>
    </dgm:pt>
    <dgm:pt modelId="{E7017AF9-46E6-4FC1-9EEF-AB17E7E4F71D}">
      <dgm:prSet phldrT="[Текст]"/>
      <dgm:spPr>
        <a:xfrm>
          <a:off x="0" y="1108168"/>
          <a:ext cx="5244480" cy="9500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ru-RU" smtClean="0">
              <a:latin typeface="+mn-lt"/>
              <a:ea typeface="+mn-ea"/>
              <a:cs typeface="Times New Roman" panose="02020603050405020304" pitchFamily="18" charset="0"/>
            </a:rPr>
            <a:t>принятие решения о возврате сумм излишне уплаченных (взысканных) страховых взносов, пеней и штрафов за отчетные (расчетные) периоды, истекшие до 1 января 2017 года </a:t>
          </a:r>
          <a:endParaRPr lang="ru-RU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C4B9FF23-67A3-4FF6-A09B-04250FDEFCAC}" type="parTrans" cxnId="{3D6F366B-D156-4F93-B99C-4C5F386FE7C6}">
      <dgm:prSet/>
      <dgm:spPr/>
      <dgm:t>
        <a:bodyPr/>
        <a:lstStyle/>
        <a:p>
          <a:pPr algn="just"/>
          <a:endParaRPr lang="ru-RU">
            <a:latin typeface="+mn-lt"/>
          </a:endParaRPr>
        </a:p>
      </dgm:t>
    </dgm:pt>
    <dgm:pt modelId="{E8804FEE-EC80-4E68-8DFE-C95F4CF51622}" type="sibTrans" cxnId="{3D6F366B-D156-4F93-B99C-4C5F386FE7C6}">
      <dgm:prSet/>
      <dgm:spPr/>
      <dgm:t>
        <a:bodyPr/>
        <a:lstStyle/>
        <a:p>
          <a:pPr algn="just"/>
          <a:endParaRPr lang="ru-RU">
            <a:latin typeface="+mn-lt"/>
          </a:endParaRPr>
        </a:p>
      </dgm:t>
    </dgm:pt>
    <dgm:pt modelId="{E09C0C23-3FA7-4445-A3D3-3EE1EDC16DC5}" type="pres">
      <dgm:prSet presAssocID="{825BF5DD-FA93-43A2-9EB0-C97BC040A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5D509F-F93A-458E-95C0-27899CF1BBDC}" type="pres">
      <dgm:prSet presAssocID="{CCD5B63C-B15E-4D65-8C59-A6ABD5F04965}" presName="parentText" presStyleLbl="node1" presStyleIdx="0" presStyleCnt="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0EEF40-8496-466C-AA45-DF3776DF6682}" type="pres">
      <dgm:prSet presAssocID="{6CDACA0E-3539-4CAA-BC35-C1A8CA2E6DA6}" presName="spacer" presStyleCnt="0"/>
      <dgm:spPr/>
      <dgm:t>
        <a:bodyPr/>
        <a:lstStyle/>
        <a:p>
          <a:endParaRPr lang="ru-RU"/>
        </a:p>
      </dgm:t>
    </dgm:pt>
    <dgm:pt modelId="{49FB4C3F-84EF-4697-9303-77D9879B78D4}" type="pres">
      <dgm:prSet presAssocID="{E7017AF9-46E6-4FC1-9EEF-AB17E7E4F71D}" presName="parentText" presStyleLbl="node1" presStyleIdx="1" presStyleCnt="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A88347A-6978-4A4D-A74B-161A2F204E0B}" srcId="{825BF5DD-FA93-43A2-9EB0-C97BC040AE62}" destId="{CCD5B63C-B15E-4D65-8C59-A6ABD5F04965}" srcOrd="0" destOrd="0" parTransId="{00CDF817-244E-489D-B92C-AA1C43772A32}" sibTransId="{6CDACA0E-3539-4CAA-BC35-C1A8CA2E6DA6}"/>
    <dgm:cxn modelId="{E6FD1FAC-8685-4F45-81D3-9DE30E5ADB0F}" type="presOf" srcId="{CCD5B63C-B15E-4D65-8C59-A6ABD5F04965}" destId="{ED5D509F-F93A-458E-95C0-27899CF1BBDC}" srcOrd="0" destOrd="0" presId="urn:microsoft.com/office/officeart/2005/8/layout/vList2"/>
    <dgm:cxn modelId="{FE7A4426-E33D-4ABA-A1AC-F0B9E87E770E}" type="presOf" srcId="{E7017AF9-46E6-4FC1-9EEF-AB17E7E4F71D}" destId="{49FB4C3F-84EF-4697-9303-77D9879B78D4}" srcOrd="0" destOrd="0" presId="urn:microsoft.com/office/officeart/2005/8/layout/vList2"/>
    <dgm:cxn modelId="{3D6F366B-D156-4F93-B99C-4C5F386FE7C6}" srcId="{825BF5DD-FA93-43A2-9EB0-C97BC040AE62}" destId="{E7017AF9-46E6-4FC1-9EEF-AB17E7E4F71D}" srcOrd="1" destOrd="0" parTransId="{C4B9FF23-67A3-4FF6-A09B-04250FDEFCAC}" sibTransId="{E8804FEE-EC80-4E68-8DFE-C95F4CF51622}"/>
    <dgm:cxn modelId="{2C7267FB-B15C-4415-B437-706ED2246BB2}" type="presOf" srcId="{825BF5DD-FA93-43A2-9EB0-C97BC040AE62}" destId="{E09C0C23-3FA7-4445-A3D3-3EE1EDC16DC5}" srcOrd="0" destOrd="0" presId="urn:microsoft.com/office/officeart/2005/8/layout/vList2"/>
    <dgm:cxn modelId="{F403F9D3-3D96-45D5-9DC7-7AC2E19213B7}" type="presParOf" srcId="{E09C0C23-3FA7-4445-A3D3-3EE1EDC16DC5}" destId="{ED5D509F-F93A-458E-95C0-27899CF1BBDC}" srcOrd="0" destOrd="0" presId="urn:microsoft.com/office/officeart/2005/8/layout/vList2"/>
    <dgm:cxn modelId="{961B8E8E-F052-4A57-982B-2DE5FB4514B3}" type="presParOf" srcId="{E09C0C23-3FA7-4445-A3D3-3EE1EDC16DC5}" destId="{D60EEF40-8496-466C-AA45-DF3776DF6682}" srcOrd="1" destOrd="0" presId="urn:microsoft.com/office/officeart/2005/8/layout/vList2"/>
    <dgm:cxn modelId="{457CB988-A3CA-46CE-87C3-EDCA4613222A}" type="presParOf" srcId="{E09C0C23-3FA7-4445-A3D3-3EE1EDC16DC5}" destId="{49FB4C3F-84EF-4697-9303-77D9879B78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39D2-633B-420F-A614-0AE1A20EFEE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1780-7E52-4671-B32B-74FB52986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4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2450" y="66675"/>
            <a:ext cx="5753100" cy="4314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04288" y="4435447"/>
            <a:ext cx="6671836" cy="47085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6606" algn="just">
              <a:spcAft>
                <a:spcPts val="299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88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780-7E52-4671-B32B-74FB529868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5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1343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4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875718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41343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5"/>
            <a:ext cx="8382000" cy="571501"/>
          </a:xfrm>
        </p:spPr>
        <p:txBody>
          <a:bodyPr/>
          <a:lstStyle>
            <a:lvl1pPr>
              <a:defRPr sz="4000" b="0" i="0" cap="none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9020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Trebuchet MS" panose="020B0603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19020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Trebuchet MS" panose="020B0603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365619"/>
            <a:ext cx="4041648" cy="3886200"/>
          </a:xfr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365619"/>
            <a:ext cx="4041775" cy="3886200"/>
          </a:xfr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1" y="6356350"/>
            <a:ext cx="1423987" cy="234950"/>
          </a:xfrm>
        </p:spPr>
        <p:txBody>
          <a:bodyPr/>
          <a:lstStyle/>
          <a:p>
            <a:fld id="{9C7F2D06-5C76-4145-B489-A61781E71FD7}" type="datetime1">
              <a:rPr lang="ru-RU" smtClean="0"/>
              <a:t>14.12.2016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1343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4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875718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41343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1" y="6356350"/>
            <a:ext cx="1423987" cy="234950"/>
          </a:xfrm>
        </p:spPr>
        <p:txBody>
          <a:bodyPr/>
          <a:lstStyle/>
          <a:p>
            <a:fld id="{B76246B5-D629-442E-87CC-9D33A84E816F}" type="datetime1">
              <a:rPr lang="ru-RU" smtClean="0"/>
              <a:t>14.12.2016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69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44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7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6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5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1" descr="MF_emblema [Converted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1343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25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67D46-27F8-4695-8311-2DFDB52477B0}" type="datetime1">
              <a:rPr lang="ru-RU" smtClean="0"/>
              <a:t>14.12.2016</a:t>
            </a:fld>
            <a:endParaRPr lang="ru-RU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A578-A06B-4253-B704-B33B3C91D622}" type="datetime1">
              <a:rPr lang="ru-RU" smtClean="0"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fld id="{B76246B5-D629-442E-87CC-9D33A84E816F}" type="datetime1">
              <a:rPr lang="ru-RU" smtClean="0"/>
              <a:t>14.12.2016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1343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025"/>
            <a:ext cx="9144000" cy="16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9166" y="6026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9601" y="941200"/>
            <a:ext cx="2389466" cy="2940654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170718" y="4220408"/>
            <a:ext cx="8802564" cy="21852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400" b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Основные изменения </a:t>
            </a:r>
            <a:r>
              <a:rPr lang="ru-RU" sz="2400" b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законодательстве, регулирующем поступления доходов бюджетной </a:t>
            </a:r>
            <a:r>
              <a:rPr lang="ru-RU" sz="2400" b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системы</a:t>
            </a:r>
          </a:p>
          <a:p>
            <a:pPr algn="ctr" eaLnBrk="1" hangingPunct="1">
              <a:spcBef>
                <a:spcPts val="0"/>
              </a:spcBef>
            </a:pPr>
            <a:endParaRPr lang="ru-RU" sz="2400" b="1" dirty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Департамент доходов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 err="1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Е.В.Лебединская</a:t>
            </a:r>
            <a:endParaRPr lang="ru-RU" sz="2000" b="1" dirty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latin typeface="+mj-lt"/>
                <a:ea typeface="+mn-ea"/>
                <a:cs typeface="+mn-cs"/>
              </a:rPr>
              <a:t>Списание задолженности по денежным обязательствам перед бюджетами бюджетной системы  РФ (бюджетные кредиты)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520" y="1340768"/>
            <a:ext cx="3931920" cy="639762"/>
          </a:xfrm>
        </p:spPr>
        <p:txBody>
          <a:bodyPr>
            <a:normAutofit fontScale="70000" lnSpcReduction="20000"/>
          </a:bodyPr>
          <a:lstStyle/>
          <a:p>
            <a:r>
              <a:rPr lang="ru-RU" sz="1800" b="1" dirty="0" smtClean="0"/>
              <a:t>по денежным обязательствам перед федеральным бюджетом </a:t>
            </a:r>
          </a:p>
          <a:p>
            <a:r>
              <a:rPr lang="ru-RU" sz="1800" b="1" dirty="0" smtClean="0"/>
              <a:t>(Российской Федерацией)</a:t>
            </a:r>
            <a:endParaRPr lang="ru-RU" sz="1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1707" y="1340768"/>
            <a:ext cx="3960440" cy="648072"/>
          </a:xfrm>
        </p:spPr>
        <p:txBody>
          <a:bodyPr>
            <a:noAutofit/>
          </a:bodyPr>
          <a:lstStyle/>
          <a:p>
            <a:r>
              <a:rPr lang="ru-RU" sz="1300" b="1" dirty="0"/>
              <a:t>по денежным обязательствам </a:t>
            </a:r>
            <a:r>
              <a:rPr lang="ru-RU" sz="1300" b="1" dirty="0" smtClean="0"/>
              <a:t>перед субъектом </a:t>
            </a:r>
            <a:r>
              <a:rPr lang="ru-RU" sz="1300" b="1" dirty="0"/>
              <a:t>Российской Федерации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07" y="2060848"/>
            <a:ext cx="4572000" cy="4536504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/>
              <a:t>Полномочия Минфина России*</a:t>
            </a:r>
          </a:p>
          <a:p>
            <a:endParaRPr lang="ru-RU" dirty="0" smtClean="0"/>
          </a:p>
          <a:p>
            <a:r>
              <a:rPr lang="ru-RU" sz="1600" dirty="0" smtClean="0"/>
              <a:t>*</a:t>
            </a:r>
            <a:r>
              <a:rPr lang="ru-RU" sz="1600" i="1" dirty="0" smtClean="0"/>
              <a:t>Согласно ст. 165 БК РФ Минфин </a:t>
            </a:r>
            <a:r>
              <a:rPr lang="ru-RU" sz="1600" i="1" dirty="0"/>
              <a:t>России устанавливает основания, порядок и условия списания и восстановления в учете задолженности по денежным </a:t>
            </a:r>
            <a:r>
              <a:rPr lang="ru-RU" sz="1600" i="1" dirty="0" smtClean="0"/>
              <a:t>обязательствам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Приказ </a:t>
            </a:r>
            <a:r>
              <a:rPr lang="ru-RU" sz="1600" dirty="0"/>
              <a:t>Минфина России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02.08.2007 </a:t>
            </a:r>
            <a:r>
              <a:rPr lang="ru-RU" sz="1600" dirty="0" smtClean="0"/>
              <a:t>№ 68н «Об </a:t>
            </a:r>
            <a:r>
              <a:rPr lang="ru-RU" sz="1600" dirty="0"/>
              <a:t>утверждении Порядка списания и восстановления в учете задолженности по денежным обязательствам перед федеральным бюджетом (Российской Федерацией</a:t>
            </a:r>
            <a:r>
              <a:rPr lang="ru-RU" sz="1600" dirty="0" smtClean="0"/>
              <a:t>)»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2060848"/>
            <a:ext cx="4572000" cy="479715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Полномочия субъекта РФ**</a:t>
            </a:r>
            <a:endParaRPr lang="ru-RU" sz="1600" b="1" dirty="0"/>
          </a:p>
          <a:p>
            <a:endParaRPr lang="ru-RU" sz="2000" dirty="0" smtClean="0"/>
          </a:p>
          <a:p>
            <a:r>
              <a:rPr lang="ru-RU" sz="1600" i="1" dirty="0" smtClean="0"/>
              <a:t>**Согласно ст. 8 </a:t>
            </a:r>
            <a:r>
              <a:rPr lang="ru-RU" sz="1600" i="1" dirty="0"/>
              <a:t>БК РФ </a:t>
            </a:r>
            <a:r>
              <a:rPr lang="ru-RU" sz="1600" i="1" dirty="0" smtClean="0"/>
              <a:t>к </a:t>
            </a:r>
            <a:r>
              <a:rPr lang="ru-RU" sz="1600" i="1" dirty="0"/>
              <a:t>бюджетным полномочиям субъектов </a:t>
            </a:r>
            <a:r>
              <a:rPr lang="ru-RU" sz="1600" i="1" dirty="0" smtClean="0"/>
              <a:t>РФ относится в том числе управление государственными </a:t>
            </a:r>
            <a:r>
              <a:rPr lang="ru-RU" sz="1600" i="1" dirty="0"/>
              <a:t>активами субъекта </a:t>
            </a:r>
            <a:r>
              <a:rPr lang="ru-RU" sz="1600" i="1" dirty="0" smtClean="0"/>
              <a:t>РФ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pPr marL="0" indent="0" algn="ctr">
              <a:buNone/>
            </a:pPr>
            <a:r>
              <a:rPr lang="ru-RU" sz="1600" dirty="0" smtClean="0"/>
              <a:t>НПА субъекта </a:t>
            </a:r>
            <a:r>
              <a:rPr lang="ru-RU" sz="1600" dirty="0"/>
              <a:t>РФ</a:t>
            </a:r>
          </a:p>
          <a:p>
            <a:endParaRPr lang="ru-RU" sz="16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3789040"/>
            <a:ext cx="50405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79899" y="3974641"/>
            <a:ext cx="50405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47472"/>
            <a:ext cx="8229600" cy="8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 i="0" cap="none" baseline="0">
                <a:solidFill>
                  <a:srgbClr val="003300"/>
                </a:solidFill>
                <a:latin typeface="+mj-lt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/>
              <a:t>Указания о порядке применения бюджетной классификации Российской Федерации, утвержденные приказом Минфина России от 01.07.2013 г. № 65н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28672" y="1196752"/>
            <a:ext cx="393192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1600" dirty="0" smtClean="0"/>
              <a:t>(в ред. приказа Минфина России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600" dirty="0" smtClean="0"/>
              <a:t> до 12.10.2016)</a:t>
            </a:r>
            <a:endParaRPr lang="ru-RU" sz="1600" dirty="0"/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84007"/>
              </p:ext>
            </p:extLst>
          </p:nvPr>
        </p:nvGraphicFramePr>
        <p:xfrm>
          <a:off x="-13829" y="4926828"/>
          <a:ext cx="4499992" cy="96094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5536"/>
                <a:gridCol w="1656184"/>
                <a:gridCol w="2448272"/>
              </a:tblGrid>
              <a:tr h="9384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effectLst/>
                        </a:rPr>
                        <a:t>1 16 25000 00 0000 140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effectLst/>
                        </a:rPr>
                        <a:t>Денежные взыскания (штрафы) за нарушение законодательства Российской Федерации о недрах, об особо охраняемых природных территориях…</a:t>
                      </a:r>
                      <a:r>
                        <a:rPr lang="ru-RU" sz="1400" b="1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&lt;1&gt;&lt;3&gt;</a:t>
                      </a:r>
                      <a:endParaRPr lang="ru-RU" sz="1400" b="1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Текст 4"/>
          <p:cNvSpPr txBox="1">
            <a:spLocks/>
          </p:cNvSpPr>
          <p:nvPr/>
        </p:nvSpPr>
        <p:spPr>
          <a:xfrm>
            <a:off x="4860032" y="1196752"/>
            <a:ext cx="36724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/>
              <a:t>(в ред. приказа Минфина России </a:t>
            </a:r>
          </a:p>
          <a:p>
            <a:pPr marL="0" indent="0" algn="ctr">
              <a:buNone/>
            </a:pPr>
            <a:r>
              <a:rPr lang="ru-RU" sz="1200" dirty="0" smtClean="0"/>
              <a:t>после 12.10.2016 (180н)</a:t>
            </a:r>
            <a:endParaRPr lang="ru-RU" sz="1200" dirty="0"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686663"/>
              </p:ext>
            </p:extLst>
          </p:nvPr>
        </p:nvGraphicFramePr>
        <p:xfrm>
          <a:off x="4663212" y="2668493"/>
          <a:ext cx="4492075" cy="12389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3170"/>
                <a:gridCol w="1581389"/>
                <a:gridCol w="2407516"/>
              </a:tblGrid>
              <a:tr h="4012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048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1 16 25010 01 0000 140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50" b="0" dirty="0" smtClean="0"/>
                        <a:t>Денежные взыскания</a:t>
                      </a:r>
                      <a:r>
                        <a:rPr lang="ru-RU" sz="950" b="0" baseline="0" dirty="0" smtClean="0"/>
                        <a:t> (штрафы) за нарушение законодательства Российской Федерации о недрах</a:t>
                      </a:r>
                      <a:endParaRPr lang="ru-RU" sz="1000" b="1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000" b="1" i="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311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048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1 16 25085 13 0000 140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взыскания (штрафы) за нарушение водного законодательства, …</a:t>
                      </a:r>
                      <a:endParaRPr lang="ru-RU" sz="9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3827" y="6009466"/>
            <a:ext cx="4571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strike="sngStrike" dirty="0" smtClean="0">
                <a:solidFill>
                  <a:srgbClr val="FF0000"/>
                </a:solidFill>
              </a:rPr>
              <a:t>&lt;</a:t>
            </a:r>
            <a:r>
              <a:rPr lang="ru-RU" sz="1400" b="1" strike="sngStrike" dirty="0" smtClean="0">
                <a:solidFill>
                  <a:srgbClr val="FF0000"/>
                </a:solidFill>
              </a:rPr>
              <a:t>1&gt;</a:t>
            </a:r>
            <a:r>
              <a:rPr lang="en-US" sz="1400" b="1" strike="sngStrike" dirty="0" smtClean="0">
                <a:solidFill>
                  <a:srgbClr val="FF0000"/>
                </a:solidFill>
              </a:rPr>
              <a:t> </a:t>
            </a:r>
            <a:r>
              <a:rPr lang="ru-RU" sz="1200" strike="sngStrike" dirty="0" smtClean="0">
                <a:solidFill>
                  <a:srgbClr val="FF0000"/>
                </a:solidFill>
              </a:rPr>
              <a:t>Администрирование </a:t>
            </a:r>
            <a:r>
              <a:rPr lang="ru-RU" sz="1200" strike="sngStrike" dirty="0">
                <a:solidFill>
                  <a:srgbClr val="FF0000"/>
                </a:solidFill>
              </a:rPr>
              <a:t>поступлений по всем статьям, подстатьям соответствующей статьи, подвидам доходов бюджетов осуществляется администратором, указанным в </a:t>
            </a:r>
            <a:r>
              <a:rPr lang="ru-RU" sz="1200" strike="sngStrike" dirty="0" err="1">
                <a:solidFill>
                  <a:srgbClr val="FF0000"/>
                </a:solidFill>
              </a:rPr>
              <a:t>группировочном</a:t>
            </a:r>
            <a:r>
              <a:rPr lang="ru-RU" sz="1200" strike="sngStrike" dirty="0">
                <a:solidFill>
                  <a:srgbClr val="FF0000"/>
                </a:solidFill>
              </a:rPr>
              <a:t> </a:t>
            </a:r>
            <a:r>
              <a:rPr lang="ru-RU" sz="1200" strike="sngStrike" dirty="0" smtClean="0">
                <a:solidFill>
                  <a:srgbClr val="FF0000"/>
                </a:solidFill>
              </a:rPr>
              <a:t>КБК </a:t>
            </a:r>
            <a:r>
              <a:rPr lang="ru-RU" sz="1200" strike="sngStrike" dirty="0">
                <a:solidFill>
                  <a:srgbClr val="FF0000"/>
                </a:solidFill>
              </a:rPr>
              <a:t>в </a:t>
            </a:r>
            <a:r>
              <a:rPr lang="ru-RU" sz="1200" strike="sngStrike" dirty="0" smtClean="0">
                <a:solidFill>
                  <a:srgbClr val="FF0000"/>
                </a:solidFill>
              </a:rPr>
              <a:t>пределах компетенции</a:t>
            </a:r>
            <a:r>
              <a:rPr lang="ru-RU" sz="1200" strike="sngStrike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0174" y="608440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strike="sngStrike" dirty="0" smtClean="0">
                <a:solidFill>
                  <a:srgbClr val="FF0000"/>
                </a:solidFill>
              </a:rPr>
              <a:t>&lt;</a:t>
            </a:r>
            <a:r>
              <a:rPr lang="ru-RU" sz="1400" b="1" strike="sngStrike" dirty="0">
                <a:solidFill>
                  <a:srgbClr val="FF0000"/>
                </a:solidFill>
              </a:rPr>
              <a:t>3</a:t>
            </a:r>
            <a:r>
              <a:rPr lang="ru-RU" sz="1400" b="1" strike="sngStrike" dirty="0" smtClean="0">
                <a:solidFill>
                  <a:srgbClr val="FF0000"/>
                </a:solidFill>
              </a:rPr>
              <a:t>&gt;</a:t>
            </a:r>
            <a:r>
              <a:rPr lang="ru-RU" sz="1400" b="1" dirty="0" smtClean="0">
                <a:solidFill>
                  <a:srgbClr val="0000FF"/>
                </a:solidFill>
              </a:rPr>
              <a:t>&lt;1&gt;</a:t>
            </a:r>
            <a:r>
              <a:rPr lang="ru-RU" sz="1200" b="1" dirty="0" smtClean="0">
                <a:solidFill>
                  <a:srgbClr val="0000FF"/>
                </a:solidFill>
              </a:rPr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Администрирование </a:t>
            </a:r>
            <a:r>
              <a:rPr lang="ru-RU" sz="1200" dirty="0">
                <a:solidFill>
                  <a:srgbClr val="0000FF"/>
                </a:solidFill>
              </a:rPr>
              <a:t>поступлений осуществляется как органами государственной власти </a:t>
            </a:r>
            <a:r>
              <a:rPr lang="ru-RU" sz="1200" dirty="0" smtClean="0">
                <a:solidFill>
                  <a:srgbClr val="0000FF"/>
                </a:solidFill>
              </a:rPr>
              <a:t>РФ, так </a:t>
            </a:r>
            <a:r>
              <a:rPr lang="ru-RU" sz="1200" dirty="0">
                <a:solidFill>
                  <a:srgbClr val="0000FF"/>
                </a:solidFill>
              </a:rPr>
              <a:t>и </a:t>
            </a:r>
            <a:r>
              <a:rPr lang="ru-RU" sz="1200" b="1" dirty="0">
                <a:solidFill>
                  <a:srgbClr val="0000FF"/>
                </a:solidFill>
              </a:rPr>
              <a:t>органами государственной власти субъектов </a:t>
            </a:r>
            <a:r>
              <a:rPr lang="ru-RU" sz="1200" b="1" dirty="0" smtClean="0">
                <a:solidFill>
                  <a:srgbClr val="0000FF"/>
                </a:solidFill>
              </a:rPr>
              <a:t>РФ.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37" y="1754814"/>
            <a:ext cx="1872208" cy="2880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Приложение 7.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08" y="4120366"/>
            <a:ext cx="4543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Иные доходы бюджетов бюджетной системы </a:t>
            </a:r>
            <a:r>
              <a:rPr lang="ru-RU" sz="1100" b="1" dirty="0" smtClean="0"/>
              <a:t>РФ, </a:t>
            </a:r>
            <a:r>
              <a:rPr lang="ru-RU" sz="1100" b="1" dirty="0"/>
              <a:t>администрирование которых может осуществляться главными администраторами доходов в пределах их компетенции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572000" y="1700808"/>
            <a:ext cx="0" cy="4248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88605" y="5662357"/>
            <a:ext cx="440240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662405"/>
              </p:ext>
            </p:extLst>
          </p:nvPr>
        </p:nvGraphicFramePr>
        <p:xfrm>
          <a:off x="-12797" y="2924944"/>
          <a:ext cx="4519935" cy="90625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20318"/>
                <a:gridCol w="1663524"/>
                <a:gridCol w="2436093"/>
              </a:tblGrid>
              <a:tr h="906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effectLst/>
                        </a:rPr>
                        <a:t>048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effectLst/>
                        </a:rPr>
                        <a:t>1 16 25000 00 0000 140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effectLst/>
                        </a:rPr>
                        <a:t>Денежные взыскания (штрафы) за нарушение законодательства Российской Федерации о недрах, …</a:t>
                      </a:r>
                      <a:r>
                        <a:rPr lang="ru-RU" sz="1400" b="1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&lt;1&gt;</a:t>
                      </a:r>
                      <a:endParaRPr lang="ru-RU" sz="1400" b="1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308" y="2108094"/>
            <a:ext cx="454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Перечень главных администраторов доходов бюджетов бюджетной системы РФ: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86741" y="2108094"/>
            <a:ext cx="454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Перечень главных администраторов доходов бюджетов бюджетной системы РФ:</a:t>
            </a:r>
            <a:endParaRPr lang="ru-RU" sz="1200" b="1" dirty="0"/>
          </a:p>
        </p:txBody>
      </p:sp>
      <p:graphicFrame>
        <p:nvGraphicFramePr>
          <p:cNvPr id="2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07094"/>
              </p:ext>
            </p:extLst>
          </p:nvPr>
        </p:nvGraphicFramePr>
        <p:xfrm>
          <a:off x="4695972" y="5025459"/>
          <a:ext cx="4395035" cy="98681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6311"/>
                <a:gridCol w="1617555"/>
                <a:gridCol w="2391169"/>
              </a:tblGrid>
              <a:tr h="9868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ru-RU" sz="1050" b="1" strike="sng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strike="sng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1 16 25000 00 0000 140</a:t>
                      </a:r>
                      <a:endParaRPr lang="ru-RU" sz="1050" b="1" strike="sng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strike="sng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Денежные взыскания (штрафы) за нарушение законодательства Российской Федерации о недрах, об особо охраняемых природных территориях…</a:t>
                      </a:r>
                      <a:r>
                        <a:rPr lang="ru-RU" sz="1400" b="1" strike="sng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&lt;1&gt;&lt;3&gt;</a:t>
                      </a:r>
                      <a:endParaRPr lang="ru-RU" sz="1400" b="1" strike="sng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572000" y="4095831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Иные доходы бюджетов бюджетной системы </a:t>
            </a:r>
            <a:r>
              <a:rPr lang="ru-RU" sz="1100" b="1" dirty="0" smtClean="0"/>
              <a:t>РФ, </a:t>
            </a:r>
            <a:r>
              <a:rPr lang="ru-RU" sz="1100" b="1" dirty="0"/>
              <a:t>администрирование которых может осуществляться главными администраторами доходов в пределах их компетенции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272172" y="3885230"/>
            <a:ext cx="0" cy="4248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2286850" y="1731191"/>
            <a:ext cx="1939788" cy="33527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9016" y="326809"/>
            <a:ext cx="8928992" cy="137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 i="0" cap="none" baseline="0">
                <a:solidFill>
                  <a:srgbClr val="003300"/>
                </a:solidFill>
                <a:latin typeface="+mj-lt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1600" dirty="0"/>
              <a:t>Проект приказа Минфина России </a:t>
            </a:r>
          </a:p>
          <a:p>
            <a:r>
              <a:rPr lang="ru-RU" sz="1600" dirty="0"/>
              <a:t>«О внесении изменений в Указания о порядке применения бюджетной классификации Российской Федерации, утвержденные приказом Министерства финансов Российской Федерации от 1 июля 2013 г. № 65н»</a:t>
            </a:r>
          </a:p>
          <a:p>
            <a:r>
              <a:rPr lang="ru-RU" sz="1600" dirty="0"/>
              <a:t>(далее – Проект изменений)</a:t>
            </a: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91915"/>
              </p:ext>
            </p:extLst>
          </p:nvPr>
        </p:nvGraphicFramePr>
        <p:xfrm>
          <a:off x="109016" y="1772816"/>
          <a:ext cx="8928991" cy="33835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0162"/>
                <a:gridCol w="1907387"/>
                <a:gridCol w="6021442"/>
              </a:tblGrid>
              <a:tr h="32758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ХХХ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1 16 25010 01 0000 140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/>
                        <a:t>Денежные взыскания</a:t>
                      </a:r>
                      <a:r>
                        <a:rPr lang="ru-RU" sz="1100" b="0" baseline="0" dirty="0" smtClean="0"/>
                        <a:t> (штрафы) за нарушение законодательства Российской Федерации о недрах </a:t>
                      </a:r>
                      <a:r>
                        <a:rPr lang="en-US" sz="1200" b="1" i="0" baseline="0" dirty="0" smtClean="0">
                          <a:solidFill>
                            <a:srgbClr val="0000FF"/>
                          </a:solidFill>
                        </a:rPr>
                        <a:t>&lt;</a:t>
                      </a:r>
                      <a:r>
                        <a:rPr lang="ru-RU" sz="1200" b="1" i="0" baseline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1200" b="1" i="0" baseline="0" dirty="0" smtClean="0">
                          <a:solidFill>
                            <a:srgbClr val="0000FF"/>
                          </a:solidFill>
                        </a:rPr>
                        <a:t>&gt;</a:t>
                      </a:r>
                      <a:endParaRPr lang="ru-RU" sz="1200" b="1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1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…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419"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/>
                        <a:t>ХХХ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1 16 25060</a:t>
                      </a:r>
                      <a:r>
                        <a:rPr lang="ru-RU" sz="1100" b="1" baseline="0" dirty="0" smtClean="0"/>
                        <a:t> 01 0000 140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взыскания (штрафы) за нарушение земельного законодательства</a:t>
                      </a:r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&lt;1&gt;</a:t>
                      </a:r>
                      <a:endParaRPr lang="ru-RU" sz="11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573"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/>
                        <a:t>ХХХ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1 16 25072 01 0000 140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взыскания (штрафы) за нарушение законодательства об экологической экспертизе </a:t>
                      </a:r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&lt;1&gt;</a:t>
                      </a:r>
                      <a:endParaRPr lang="ru-RU" sz="12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90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ХХХ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</a:t>
                      </a:r>
                      <a:r>
                        <a:rPr lang="ru-RU" sz="1100" b="1" baseline="0" dirty="0" smtClean="0"/>
                        <a:t> 16 25081 01 0000 140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взыскания (штрафы) за нарушение водного законодательства, установленное на водных объектах, находящихся в федеральной собственности (за исключением денежных взысканий (штрафов), налагаемых исполнительными органами государственной власти субъектов Российской Федерации)</a:t>
                      </a:r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&lt;1&gt;</a:t>
                      </a:r>
                    </a:p>
                  </a:txBody>
                  <a:tcPr marL="39370" marR="39370" marT="64770" marB="647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90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…</a:t>
                      </a:r>
                      <a:endParaRPr lang="ru-RU" sz="12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46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ХХХ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1 16 25085 13 0000 140</a:t>
                      </a:r>
                      <a:endParaRPr lang="ru-RU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взыскания (штрафы) за нарушение водного законодательства, установленное на водных объектах, находящихся в собственности городских поселений </a:t>
                      </a:r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&lt;1&gt;</a:t>
                      </a:r>
                      <a:endParaRPr lang="ru-RU" sz="12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9" y="5753173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/>
              <a:t>&lt;</a:t>
            </a:r>
            <a:r>
              <a:rPr lang="en-US" sz="1100" b="1" dirty="0"/>
              <a:t>1&gt; </a:t>
            </a:r>
            <a:r>
              <a:rPr lang="ru-RU" sz="1100" dirty="0" smtClean="0"/>
              <a:t>Администрирование </a:t>
            </a:r>
            <a:r>
              <a:rPr lang="ru-RU" sz="1100" dirty="0"/>
              <a:t>данных поступлений осуществляется как органами государственной власти Российской Федерации (органами управления государственными внебюджетными фондами Российской Федерации, Центральным банком Российской Федерации), так и </a:t>
            </a:r>
            <a:r>
              <a:rPr lang="ru-RU" sz="1100" b="1" dirty="0"/>
              <a:t>органами государственной власти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124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700808"/>
            <a:ext cx="0" cy="40491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370728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Указания о порядке применения бюджетной классификации Российской Федерации, утвержденные приказом Министерства финансов Российской Федерации от 1 июля 2013 г. № 65н</a:t>
            </a:r>
            <a:endParaRPr lang="ru-RU" sz="2000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20040" y="1385156"/>
            <a:ext cx="393192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(в ред. приказа Минфина России </a:t>
            </a:r>
          </a:p>
          <a:p>
            <a:pPr marL="0" indent="0" algn="ctr">
              <a:buNone/>
            </a:pPr>
            <a:r>
              <a:rPr lang="ru-RU" sz="1600" dirty="0" smtClean="0"/>
              <a:t>от 12.10.2016 № 180н)</a:t>
            </a:r>
            <a:endParaRPr lang="ru-RU" sz="1600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4892040" y="1386191"/>
            <a:ext cx="393192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Проект</a:t>
            </a:r>
            <a:r>
              <a:rPr lang="ru-RU" sz="1600" dirty="0" smtClean="0"/>
              <a:t> изменений</a:t>
            </a:r>
            <a:endParaRPr lang="ru-RU" sz="1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40130"/>
              </p:ext>
            </p:extLst>
          </p:nvPr>
        </p:nvGraphicFramePr>
        <p:xfrm>
          <a:off x="2138" y="2060848"/>
          <a:ext cx="4510853" cy="25831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65406"/>
                <a:gridCol w="1656184"/>
                <a:gridCol w="2389263"/>
              </a:tblGrid>
              <a:tr h="54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053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</a:rPr>
                        <a:t>12 04013 02 </a:t>
                      </a:r>
                      <a:r>
                        <a:rPr lang="ru-RU" sz="1050" b="1" dirty="0">
                          <a:effectLst/>
                        </a:rPr>
                        <a:t>0000 </a:t>
                      </a:r>
                      <a:r>
                        <a:rPr lang="ru-RU" sz="1050" b="1" dirty="0" smtClean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effectLst/>
                        </a:rPr>
                        <a:t>Плата за использование лесов, расположенных на землях лесного фонда, в части, превышающей минимальный размер платы по договору купли-продажи лесных насаждений </a:t>
                      </a:r>
                      <a:r>
                        <a:rPr lang="ru-RU" sz="1100" b="1" strike="sng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&lt;12&gt;</a:t>
                      </a:r>
                      <a:endParaRPr lang="ru-RU" sz="1100" b="1" strike="noStrike" baseline="0" dirty="0" smtClean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053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</a:rPr>
                        <a:t>12 04014 02 </a:t>
                      </a:r>
                      <a:r>
                        <a:rPr lang="ru-RU" sz="1050" b="1" dirty="0">
                          <a:effectLst/>
                        </a:rPr>
                        <a:t>0000 </a:t>
                      </a:r>
                      <a:r>
                        <a:rPr lang="ru-RU" sz="1050" b="1" dirty="0" smtClean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effectLst/>
                        </a:rPr>
                        <a:t>Плата за использование лесов, расположенных на землях лесного фонда, в части, превышающей минимальный размер арендной платы </a:t>
                      </a:r>
                      <a:r>
                        <a:rPr lang="ru-RU" sz="1100" b="1" strike="sng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&lt;12&gt;</a:t>
                      </a:r>
                      <a:endParaRPr lang="ru-RU" sz="1100" b="1" strike="noStrike" baseline="0" dirty="0" smtClean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053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</a:rPr>
                        <a:t>12 04015 02 </a:t>
                      </a:r>
                      <a:r>
                        <a:rPr lang="ru-RU" sz="1050" b="1" dirty="0">
                          <a:effectLst/>
                        </a:rPr>
                        <a:t>0000 </a:t>
                      </a:r>
                      <a:r>
                        <a:rPr lang="ru-RU" sz="1050" b="1" dirty="0" smtClean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effectLst/>
                        </a:rPr>
                        <a:t>Плата за использование лесов, расположенных на землях лесного фонда, в части платы по договору купли-продажи лесных насаждений для собственных нужд </a:t>
                      </a:r>
                      <a:r>
                        <a:rPr lang="ru-RU" sz="1100" b="1" strike="sng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&lt;12&gt;</a:t>
                      </a:r>
                      <a:endParaRPr lang="ru-RU" sz="1100" b="1" strike="noStrike" baseline="0" dirty="0" smtClean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04142"/>
              </p:ext>
            </p:extLst>
          </p:nvPr>
        </p:nvGraphicFramePr>
        <p:xfrm>
          <a:off x="4615109" y="2060848"/>
          <a:ext cx="4510853" cy="25831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65406"/>
                <a:gridCol w="1656184"/>
                <a:gridCol w="2389263"/>
              </a:tblGrid>
              <a:tr h="54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053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</a:rPr>
                        <a:t>12 04013 02 </a:t>
                      </a:r>
                      <a:r>
                        <a:rPr lang="ru-RU" sz="1050" b="1" dirty="0">
                          <a:effectLst/>
                        </a:rPr>
                        <a:t>0000 </a:t>
                      </a:r>
                      <a:r>
                        <a:rPr lang="ru-RU" sz="1050" b="1" dirty="0" smtClean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effectLst/>
                        </a:rPr>
                        <a:t>Плата за использование лесов, расположенных на землях лесного фонда, в части, превышающей минимальный размер платы по договору купли-продажи лесных насаждений </a:t>
                      </a:r>
                      <a:r>
                        <a:rPr lang="en-US" sz="1100" b="1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&lt;1&gt;</a:t>
                      </a:r>
                      <a:endParaRPr lang="ru-RU" sz="1100" b="1" strike="noStrike" baseline="0" dirty="0" smtClean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053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</a:rPr>
                        <a:t>12 04014 02 </a:t>
                      </a:r>
                      <a:r>
                        <a:rPr lang="ru-RU" sz="1050" b="1" dirty="0">
                          <a:effectLst/>
                        </a:rPr>
                        <a:t>0000 </a:t>
                      </a:r>
                      <a:r>
                        <a:rPr lang="ru-RU" sz="1050" b="1" dirty="0" smtClean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effectLst/>
                        </a:rPr>
                        <a:t>Плата за использование лесов, расположенных на землях лесного фонда, в части, превышающей минимальный размер арендной платы </a:t>
                      </a:r>
                      <a:r>
                        <a:rPr lang="en-US" sz="1100" b="1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&lt;1&gt;</a:t>
                      </a:r>
                      <a:endParaRPr lang="ru-RU" sz="1100" b="1" strike="noStrike" baseline="0" dirty="0" smtClean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053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</a:rPr>
                        <a:t>12 04015 02 </a:t>
                      </a:r>
                      <a:r>
                        <a:rPr lang="ru-RU" sz="1050" b="1" dirty="0">
                          <a:effectLst/>
                        </a:rPr>
                        <a:t>0000 </a:t>
                      </a:r>
                      <a:r>
                        <a:rPr lang="ru-RU" sz="1050" b="1" dirty="0" smtClean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effectLst/>
                        </a:rPr>
                        <a:t>Плата за использование лесов, расположенных на землях лесного фонда, в части платы по договору купли-продажи лесных насаждений для собственных нужд </a:t>
                      </a:r>
                      <a:r>
                        <a:rPr lang="en-US" sz="1100" b="1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&lt;1&gt;</a:t>
                      </a:r>
                      <a:endParaRPr lang="ru-RU" sz="1100" b="1" strike="noStrike" baseline="0" dirty="0" smtClean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494978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strike="sngStrike" dirty="0">
                <a:solidFill>
                  <a:srgbClr val="FF0000"/>
                </a:solidFill>
              </a:rPr>
              <a:t>&lt;12&gt; </a:t>
            </a:r>
            <a:r>
              <a:rPr lang="ru-RU" sz="1200" strike="sngStrike" dirty="0">
                <a:solidFill>
                  <a:srgbClr val="FF0000"/>
                </a:solidFill>
              </a:rPr>
              <a:t>В случае передачи осуществления полномочий Российской Федерации в области лесных отношений уполномоченные органы государственной власти субъектов Российской Федерации осуществляют администрирование данных поступлений с применением кода главного администратора доходов бюджета субъекта Российской Федерации, установленного законом о бюджете субъекта Российской Федерации</a:t>
            </a:r>
            <a:r>
              <a:rPr lang="en-US" sz="1200" strike="sngStrike" dirty="0">
                <a:solidFill>
                  <a:srgbClr val="FF0000"/>
                </a:solidFill>
              </a:rPr>
              <a:t>.</a:t>
            </a:r>
            <a:endParaRPr lang="ru-RU" sz="1200" strike="sngStrike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95166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/>
              <a:t>&lt;</a:t>
            </a:r>
            <a:r>
              <a:rPr lang="ru-RU" sz="1400" b="1" dirty="0"/>
              <a:t>1&gt;</a:t>
            </a:r>
            <a:r>
              <a:rPr lang="ru-RU" sz="1200" dirty="0"/>
              <a:t> Администрирование данных поступлений осуществляется как органами государственной власти Российской Федерации (органами управления государственными внебюджетными фондами Российской Федерации, Центральным банком Российской Федерации), так и </a:t>
            </a:r>
            <a:r>
              <a:rPr lang="ru-RU" sz="1200" b="1" dirty="0"/>
              <a:t>органами государственной власти субъектов Российской Федерации</a:t>
            </a:r>
            <a:r>
              <a:rPr lang="en-US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5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04664"/>
            <a:ext cx="8713788" cy="53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3300"/>
                </a:solidFill>
                <a:ea typeface="+mn-ea"/>
                <a:cs typeface="+mn-cs"/>
              </a:rPr>
              <a:t>Новые виды подакцизной продукции</a:t>
            </a:r>
            <a:endParaRPr lang="ru-RU" sz="2400" b="1" dirty="0">
              <a:solidFill>
                <a:srgbClr val="003300"/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4176464" cy="400109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электронные системы доставки никотина</a:t>
            </a:r>
            <a:r>
              <a:rPr lang="ru-RU" dirty="0"/>
              <a:t> одноразовые (со ставкой акциза 40 рублей за 1 штуку в 2017 году), </a:t>
            </a:r>
            <a:endParaRPr lang="ru-RU" dirty="0" smtClean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 err="1" smtClean="0"/>
              <a:t>никотинсодержащую</a:t>
            </a:r>
            <a:r>
              <a:rPr lang="ru-RU" b="1" dirty="0" smtClean="0"/>
              <a:t> </a:t>
            </a:r>
            <a:r>
              <a:rPr lang="ru-RU" b="1" dirty="0"/>
              <a:t>жидкость </a:t>
            </a:r>
            <a:r>
              <a:rPr lang="ru-RU" dirty="0"/>
              <a:t>(со ставкой акциза 10 рублей за 1 мл в 2017 году), </a:t>
            </a:r>
            <a:endParaRPr lang="ru-RU" dirty="0" smtClean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табачные </a:t>
            </a:r>
            <a:r>
              <a:rPr lang="ru-RU" b="1" dirty="0"/>
              <a:t>изделия, предназначенные для потребления путем нагревания </a:t>
            </a:r>
            <a:r>
              <a:rPr lang="ru-RU" dirty="0"/>
              <a:t>(табак нагреваемый) (со ставкой акциза 4800 рублей за 1 кг в 2017 году)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716016" y="3140968"/>
            <a:ext cx="1584176" cy="504056"/>
          </a:xfrm>
          <a:prstGeom prst="righ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47408" y="2333203"/>
            <a:ext cx="2160240" cy="2160240"/>
          </a:xfrm>
          <a:prstGeom prst="ellipse">
            <a:avLst/>
          </a:prstGeom>
          <a:solidFill>
            <a:srgbClr val="B5EDB5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17664" y="2946720"/>
            <a:ext cx="18197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Федеральный бюджет</a:t>
            </a:r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(≈1,5 млрд. руб.)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458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4350"/>
            <a:ext cx="8713788" cy="826418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800" b="1" spc="0" dirty="0">
                <a:solidFill>
                  <a:srgbClr val="003300"/>
                </a:solidFill>
                <a:ea typeface="+mn-ea"/>
                <a:cs typeface="+mn-cs"/>
              </a:rPr>
              <a:t>Новый механизм распределения доходов от зачисляемых в бюджеты </a:t>
            </a:r>
            <a:br>
              <a:rPr lang="ru-RU" sz="1800" b="1" spc="0" dirty="0">
                <a:solidFill>
                  <a:srgbClr val="003300"/>
                </a:solidFill>
                <a:ea typeface="+mn-ea"/>
                <a:cs typeface="+mn-cs"/>
              </a:rPr>
            </a:br>
            <a:r>
              <a:rPr lang="ru-RU" sz="1800" b="1" spc="0" dirty="0">
                <a:solidFill>
                  <a:srgbClr val="003300"/>
                </a:solidFill>
                <a:ea typeface="+mn-ea"/>
                <a:cs typeface="+mn-cs"/>
              </a:rPr>
              <a:t>субъектов Российской Федерации акцизов на крепкую алкогольную </a:t>
            </a:r>
            <a:r>
              <a:rPr lang="ru-RU" sz="1800" b="1" spc="0" dirty="0" smtClean="0">
                <a:solidFill>
                  <a:srgbClr val="003300"/>
                </a:solidFill>
                <a:ea typeface="+mn-ea"/>
                <a:cs typeface="+mn-cs"/>
              </a:rPr>
              <a:t>продукцию (норматив 50%)</a:t>
            </a:r>
            <a:endParaRPr lang="ru-RU" sz="1800" b="1" spc="0" dirty="0">
              <a:solidFill>
                <a:srgbClr val="003300"/>
              </a:solidFill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678417"/>
            <a:ext cx="3064471" cy="145609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до дня (включительно), в котором общая сумма таких доходов нарастающим итогом с 1 января текущего финансового года достигнет величины, указанной в соответствующем приложении </a:t>
            </a:r>
            <a:r>
              <a:rPr lang="ru-RU" sz="12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 федеральному </a:t>
            </a:r>
            <a:r>
              <a:rPr lang="ru-RU" sz="12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закону о </a:t>
            </a:r>
            <a:r>
              <a:rPr lang="ru-RU" sz="12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федеральном бюджете</a:t>
            </a:r>
            <a:endParaRPr lang="ru-RU" sz="12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3210506"/>
            <a:ext cx="3064471" cy="578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со дня следующего за днем превышения  </a:t>
            </a:r>
            <a:r>
              <a:rPr lang="ru-RU" sz="12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установленной величины</a:t>
            </a:r>
            <a:endParaRPr lang="ru-RU" sz="12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358186" y="3222979"/>
            <a:ext cx="272437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Бюджет субъекта РФ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1022973">
            <a:off x="2435504" y="2370388"/>
            <a:ext cx="1735130" cy="719138"/>
          </a:xfrm>
          <a:prstGeom prst="rightArrow">
            <a:avLst>
              <a:gd name="adj1" fmla="val 50000"/>
              <a:gd name="adj2" fmla="val 43386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80%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5032" y="5203285"/>
            <a:ext cx="1967167" cy="128497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МОУ ФК</a:t>
            </a:r>
            <a:endParaRPr lang="ru-RU" sz="20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386467">
            <a:off x="2011755" y="4103153"/>
            <a:ext cx="1333760" cy="824184"/>
          </a:xfrm>
          <a:prstGeom prst="rightArrow">
            <a:avLst>
              <a:gd name="adj1" fmla="val 50000"/>
              <a:gd name="adj2" fmla="val 433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</a:t>
            </a:r>
            <a:r>
              <a:rPr lang="ru-RU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%</a:t>
            </a:r>
            <a:endParaRPr lang="ru-RU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750722">
            <a:off x="3854595" y="4129747"/>
            <a:ext cx="1344372" cy="720725"/>
          </a:xfrm>
          <a:prstGeom prst="rightArrow">
            <a:avLst>
              <a:gd name="adj1" fmla="val 50000"/>
              <a:gd name="adj2" fmla="val 419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524328" y="2230503"/>
            <a:ext cx="939573" cy="719138"/>
          </a:xfrm>
          <a:prstGeom prst="rightArrow">
            <a:avLst>
              <a:gd name="adj1" fmla="val 50000"/>
              <a:gd name="adj2" fmla="val 43386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3786" y="2124312"/>
            <a:ext cx="2363840" cy="2240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Доходы от акцизов </a:t>
            </a:r>
          </a:p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на крепкую алкогольную </a:t>
            </a:r>
            <a:r>
              <a:rPr lang="ru-RU" sz="1600" b="1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продукцию, зачисляемые в бюджеты субъектов</a:t>
            </a:r>
            <a:endParaRPr lang="ru-RU" sz="1600" dirty="0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>
          <a:xfrm>
            <a:off x="8395128" y="18288"/>
            <a:ext cx="533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917814" y="5301208"/>
            <a:ext cx="2764252" cy="1452091"/>
          </a:xfrm>
          <a:prstGeom prst="wedgeRoundRectCallout">
            <a:avLst>
              <a:gd name="adj1" fmla="val -96042"/>
              <a:gd name="adj2" fmla="val 7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доходы перераспределяются пропорционально объемам розничной реализации алкогольной продукции на территории субъектов Российской Федерации, </a:t>
            </a:r>
            <a:r>
              <a:rPr lang="ru-RU" sz="12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отраженным </a:t>
            </a:r>
            <a:r>
              <a:rPr lang="ru-RU" sz="12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 </a:t>
            </a:r>
            <a:r>
              <a:rPr lang="ru-RU" sz="12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ЕГАИС</a:t>
            </a:r>
            <a:endParaRPr lang="ru-RU" sz="12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793519">
            <a:off x="4663498" y="4598487"/>
            <a:ext cx="3707126" cy="647674"/>
          </a:xfrm>
          <a:prstGeom prst="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000" b="1" ker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2239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Госпошлина за аккредитацию организаций, осуществляющих классификацию объектов туристской индустрии, </a:t>
            </a:r>
            <a:b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включающих гостиницы и иные средства размещения, горнолыжные трассы и пляжи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786" y="17728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/>
              <a:t>Приказ Минкультуры России от 29.04.2015 № 1340</a:t>
            </a:r>
            <a:br>
              <a:rPr lang="ru-RU" altLang="ru-RU" sz="1400" b="1" dirty="0"/>
            </a:br>
            <a:r>
              <a:rPr lang="ru-RU" altLang="ru-RU" sz="1400" b="1" dirty="0"/>
              <a:t> «Об утверждении порядка аккредитации организаций, осуществляющих классификацию объектов туристской индустрии, включающих гостиницы и иные средства размещения, горнолыжные трассы и пляжи» 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09817"/>
              </p:ext>
            </p:extLst>
          </p:nvPr>
        </p:nvGraphicFramePr>
        <p:xfrm>
          <a:off x="178328" y="3026473"/>
          <a:ext cx="8787345" cy="3828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41183"/>
                <a:gridCol w="4446162"/>
              </a:tblGrid>
              <a:tr h="9635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Бюджетный кодекс Российской Федерации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660" marB="4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Проект</a:t>
                      </a:r>
                      <a:r>
                        <a:rPr lang="ru-RU" sz="1600" baseline="0" dirty="0" smtClean="0"/>
                        <a:t> федерального закона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«О федеральном бюджете на 2017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и на плановый период 2018 и 2019 годов»</a:t>
                      </a:r>
                      <a:endParaRPr lang="ru-RU" sz="1600" baseline="0" dirty="0" smtClean="0">
                        <a:solidFill>
                          <a:schemeClr val="lt1"/>
                        </a:solidFill>
                      </a:endParaRPr>
                    </a:p>
                  </a:txBody>
                  <a:tcPr marL="91435" marR="91435" marT="45660" marB="45660" anchor="ctr"/>
                </a:tc>
              </a:tr>
              <a:tr h="528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Статья 50. Налоговые доходы федерального бюджета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660" marB="456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соответствии с Приложением 1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660" marB="45660" anchor="ctr"/>
                </a:tc>
              </a:tr>
              <a:tr h="2230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baseline="0" dirty="0" smtClean="0"/>
                        <a:t>….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государственной пошлины (</a:t>
                      </a:r>
                      <a:r>
                        <a:rPr lang="ru-RU" sz="1600" kern="1200" dirty="0" smtClean="0">
                          <a:effectLst/>
                        </a:rPr>
                        <a:t>за исключением </a:t>
                      </a:r>
                      <a:r>
                        <a:rPr lang="ru-RU" sz="1400" kern="1200" dirty="0" smtClean="0">
                          <a:effectLst/>
                        </a:rPr>
                        <a:t>государственной пошлины за совершение юридически значимых действий, указанных </a:t>
                      </a:r>
                      <a:r>
                        <a:rPr lang="ru-RU" sz="1600" u="none" kern="1200" dirty="0" smtClean="0">
                          <a:effectLst/>
                        </a:rPr>
                        <a:t>в статьях 56</a:t>
                      </a:r>
                      <a:r>
                        <a:rPr lang="ru-RU" sz="1400" kern="1200" dirty="0" smtClean="0">
                          <a:effectLst/>
                        </a:rPr>
                        <a:t>…) - по нормативу 100 процентов;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baseline="0" dirty="0" smtClean="0"/>
                        <a:t>….</a:t>
                      </a:r>
                      <a:endParaRPr lang="ru-RU" sz="900" b="1" u="none" strike="noStrike" kern="1200" baseline="0" dirty="0" smtClean="0"/>
                    </a:p>
                  </a:txBody>
                  <a:tcPr marL="91435" marR="91435" marT="45660" marB="456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государственная пошлина за действия органов исполнительной власти субъектов Российской Федерации, связанные с государственной аккредитацией  организаций, осуществляющих классификацию объектов туристской индустрии, включающих гостиницы и иные средства размещения, горнолыжные трассы и пляжи зачисляется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effectLst/>
                        </a:rPr>
                        <a:t>                      </a:t>
                      </a:r>
                      <a:r>
                        <a:rPr lang="ru-RU" sz="1200" kern="1200" dirty="0" smtClean="0">
                          <a:effectLst/>
                        </a:rPr>
                        <a:t> по нормативу                 процентов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в бюджеты субъектов Российской Федерации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660" marB="45660"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 bwMode="auto">
          <a:xfrm>
            <a:off x="6530176" y="5805264"/>
            <a:ext cx="792162" cy="792162"/>
          </a:xfrm>
          <a:prstGeom prst="downArrow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8160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91440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Порядок зачисления </a:t>
            </a:r>
            <a:r>
              <a:rPr lang="ru-RU" sz="2000" b="1" i="1" dirty="0">
                <a:solidFill>
                  <a:srgbClr val="003300"/>
                </a:solidFill>
                <a:ea typeface="+mn-ea"/>
                <a:cs typeface="+mn-cs"/>
              </a:rPr>
              <a:t>государственной пошлины </a:t>
            </a:r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в бюджеты бюджетной системы Российской Федерации за предоставление государственных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690" y="1556792"/>
            <a:ext cx="88786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Определяющий фактор для зачисления доходов от уплаты государственной пошлины:</a:t>
            </a:r>
            <a:endParaRPr lang="ru-RU" alt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7618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cs typeface="Times New Roman" panose="02020603050405020304" pitchFamily="18" charset="0"/>
              </a:rPr>
              <a:t>прием документов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необходимых для оказания государственной услуги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690" y="2348880"/>
            <a:ext cx="88786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Нормативный правовой акт, регламентирующий порядок зачисления платежей в бюджеты бюджетной системы Российской Федерации:</a:t>
            </a:r>
            <a:endParaRPr lang="ru-RU" sz="14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2494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 dirty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Федеральный закон от 21.07.2014 № 249-ФЗ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«О внесении изменений в статьи 50 и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56 Бюджетного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Кодекса Российской Федерации»:</a:t>
            </a:r>
            <a:r>
              <a:rPr lang="ru-RU" u="sng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1275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разработан в целях компенсации расходов субъектов Российской Федерации, связанных с предоставлением государственных услуг федеральными органами исполнительной власти на базе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МФЦ;</a:t>
            </a:r>
          </a:p>
          <a:p>
            <a:pPr algn="just">
              <a:defRPr/>
            </a:pPr>
            <a:endParaRPr lang="ru-RU" sz="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доходы от уплаты государственной пошлины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МФЦ подлежат зачислению по нормативу</a:t>
            </a:r>
            <a:r>
              <a:rPr lang="ru-RU" altLang="ru-RU" sz="14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alt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42803"/>
              </p:ext>
            </p:extLst>
          </p:nvPr>
        </p:nvGraphicFramePr>
        <p:xfrm>
          <a:off x="4989513" y="5168438"/>
          <a:ext cx="41544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r:id="rId4" imgW="4352921" imgH="1865538" progId="Excel.Chart.8">
                  <p:embed/>
                </p:oleObj>
              </mc:Choice>
              <mc:Fallback>
                <p:oleObj r:id="rId4" imgW="4352921" imgH="18655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168438"/>
                        <a:ext cx="4154487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ая выноска 10"/>
          <p:cNvSpPr/>
          <p:nvPr/>
        </p:nvSpPr>
        <p:spPr>
          <a:xfrm>
            <a:off x="646084" y="5733256"/>
            <a:ext cx="2386012" cy="720725"/>
          </a:xfrm>
          <a:prstGeom prst="wedgeRectCallout">
            <a:avLst>
              <a:gd name="adj1" fmla="val 174357"/>
              <a:gd name="adj2" fmla="val -8466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 1 января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8931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647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Порядок зачисления </a:t>
            </a:r>
            <a:r>
              <a:rPr lang="ru-RU" sz="2000" b="1" i="1" dirty="0">
                <a:solidFill>
                  <a:srgbClr val="003300"/>
                </a:solidFill>
                <a:ea typeface="+mn-ea"/>
                <a:cs typeface="+mn-cs"/>
              </a:rPr>
              <a:t>платы</a:t>
            </a:r>
            <a:r>
              <a:rPr lang="ru-RU" sz="2000" b="1" dirty="0">
                <a:solidFill>
                  <a:srgbClr val="003300"/>
                </a:solidFill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в бюджеты бюджетной системы Российской Федерации за предоставление государственных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690" y="1556792"/>
            <a:ext cx="88786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Определяющий фактор для зачисления доходов от </a:t>
            </a:r>
            <a:r>
              <a:rPr lang="ru-RU" alt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поступлений в виде платы:</a:t>
            </a:r>
            <a:endParaRPr lang="ru-RU" alt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76182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факт предоставления документов, содержащих сведения из реестров (регистров)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690" y="2348880"/>
            <a:ext cx="88786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Нормативный правовой акт, регламентирующий порядок зачисления платежей в бюджеты бюджетной системы Российской Федерации:</a:t>
            </a:r>
            <a:endParaRPr lang="ru-RU" sz="14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2494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 dirty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Федеральный закон от 29.12.2015 № 406-ФЗ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«О внесении изменений в отдельные законодательные акты Российской Федерации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»: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1275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разработан в целях компенсации расходов субъектов Российской Федерации, связанных с предоставлением государственных услуг федеральными органами исполнительной власти на базе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МФЦ;</a:t>
            </a:r>
          </a:p>
          <a:p>
            <a:pPr algn="just">
              <a:defRPr/>
            </a:pPr>
            <a:endParaRPr lang="ru-RU" sz="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плата за предоставление федеральными государственными органами, федеральными казенными учреждениями сведений, документов, содержащихся в государственных реестрах (регистрах), ведение которых осуществляется данными государственными органами, учреждениями, в случае, когда предоставление указанных документов осуществляется через МФЦ, подлежит зачислению по </a:t>
            </a:r>
            <a:r>
              <a:rPr lang="ru-RU" altLang="ru-RU" sz="1400" dirty="0" smtClean="0">
                <a:solidFill>
                  <a:srgbClr val="000000"/>
                </a:solidFill>
                <a:cs typeface="Times New Roman" pitchFamily="18" charset="0"/>
              </a:rPr>
              <a:t>нормативу</a:t>
            </a:r>
            <a:endParaRPr lang="ru-RU" alt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8373"/>
              </p:ext>
            </p:extLst>
          </p:nvPr>
        </p:nvGraphicFramePr>
        <p:xfrm>
          <a:off x="4989513" y="5168438"/>
          <a:ext cx="41544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r:id="rId4" imgW="4352921" imgH="1865538" progId="Excel.Chart.8">
                  <p:embed/>
                </p:oleObj>
              </mc:Choice>
              <mc:Fallback>
                <p:oleObj r:id="rId4" imgW="4352921" imgH="18655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168438"/>
                        <a:ext cx="4154487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ая выноска 10"/>
          <p:cNvSpPr/>
          <p:nvPr/>
        </p:nvSpPr>
        <p:spPr>
          <a:xfrm>
            <a:off x="615202" y="5956543"/>
            <a:ext cx="2386012" cy="720725"/>
          </a:xfrm>
          <a:prstGeom prst="wedgeRectCallout">
            <a:avLst>
              <a:gd name="adj1" fmla="val 174357"/>
              <a:gd name="adj2" fmla="val -8466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 1 января </a:t>
            </a:r>
            <a:r>
              <a:rPr lang="ru-RU" sz="1600" b="1" kern="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2017 </a:t>
            </a: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6325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9144000" cy="647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Механизм реализации зачисления </a:t>
            </a:r>
            <a:r>
              <a:rPr lang="ru-RU" sz="2000" b="1" i="1" dirty="0">
                <a:solidFill>
                  <a:srgbClr val="003300"/>
                </a:solidFill>
                <a:ea typeface="+mn-ea"/>
                <a:cs typeface="+mn-cs"/>
              </a:rPr>
              <a:t>платы</a:t>
            </a:r>
            <a:r>
              <a:rPr lang="ru-RU" sz="2000" b="1" dirty="0">
                <a:solidFill>
                  <a:srgbClr val="003300"/>
                </a:solidFill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в бюджеты бюджетной системы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196752"/>
            <a:ext cx="828092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Приказ Минфина России от 20.06.2016 </a:t>
            </a:r>
            <a:r>
              <a:rPr lang="ru-RU" dirty="0" smtClean="0"/>
              <a:t>№ 90н «О </a:t>
            </a:r>
            <a:r>
              <a:rPr lang="ru-RU" dirty="0"/>
              <a:t>внесении изменений в Указания о порядке применения бюджетной классификации Российской Федерации, утвержденные приказом Министерства финансов Российской Федерации от 1 июля 2013 г. </a:t>
            </a:r>
            <a:r>
              <a:rPr lang="ru-RU" dirty="0" smtClean="0"/>
              <a:t>№ 65н»</a:t>
            </a:r>
            <a:endParaRPr lang="ru-RU" dirty="0"/>
          </a:p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397081"/>
            <a:ext cx="82809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Приложение 11 дополнено новыми кодами бюджетной классификации со следующими кодами подвидов доходов бюджетов: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"/>
          <a:stretch/>
        </p:blipFill>
        <p:spPr bwMode="auto">
          <a:xfrm>
            <a:off x="431540" y="3091263"/>
            <a:ext cx="8280920" cy="34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47663"/>
            <a:ext cx="871220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Администрирование доходов от уплаты налогов, взимаемых в связи с применением упрощенной системы налогообложения</a:t>
            </a: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>
          <a:xfrm>
            <a:off x="8316416" y="18288"/>
            <a:ext cx="37038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8448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Приказ </a:t>
            </a:r>
            <a:r>
              <a:rPr lang="ru-RU" sz="1600" dirty="0"/>
              <a:t>Минфина России от 20.06.2016 </a:t>
            </a:r>
            <a:r>
              <a:rPr lang="ru-RU" sz="1600" dirty="0" smtClean="0"/>
              <a:t>№ 90н «О </a:t>
            </a:r>
            <a:r>
              <a:rPr lang="ru-RU" sz="1600" dirty="0"/>
              <a:t>внесении изменений в Указания о порядке применения бюджетной классификации Российской Федерации, утвержденные приказом Министерства финансов Российской Федерации от 1 июля 2013 г. </a:t>
            </a:r>
            <a:r>
              <a:rPr lang="ru-RU" sz="1600" dirty="0" smtClean="0"/>
              <a:t>№ 65н»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06202"/>
              </p:ext>
            </p:extLst>
          </p:nvPr>
        </p:nvGraphicFramePr>
        <p:xfrm>
          <a:off x="779401" y="3429000"/>
          <a:ext cx="7585198" cy="1889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94334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182</a:t>
                      </a:r>
                      <a:r>
                        <a:rPr lang="ru-RU" sz="1400" b="0" baseline="0" dirty="0" smtClean="0"/>
                        <a:t> 1 05 01021 01 0000 110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182 1 05 01050 01 0000 110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Минимальный налог, зачисляемый в бюджеты субъектов Российской Федерации (за налоговые периоды, истекшие до 1 января 2016 года)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89150" y="2924944"/>
            <a:ext cx="402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 1 января 2017 года </a:t>
            </a:r>
            <a:r>
              <a:rPr lang="ru-RU" dirty="0" smtClean="0"/>
              <a:t>применяются: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5892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целях обеспечения </a:t>
            </a:r>
            <a:r>
              <a:rPr lang="ru-RU" sz="1400" dirty="0"/>
              <a:t>возможности налоговым органам производить автоматический зачет сумм уплаченных авансовых платежей по налогу, взимаемому с налогоплательщиков, выбравших в качестве объекта налогообложения доходы, уменьшенные на величину расходов, в счет минимального налога. </a:t>
            </a:r>
          </a:p>
        </p:txBody>
      </p:sp>
    </p:spTree>
    <p:extLst>
      <p:ext uri="{BB962C8B-B14F-4D97-AF65-F5344CB8AC3E}">
        <p14:creationId xmlns:p14="http://schemas.microsoft.com/office/powerpoint/2010/main" val="21134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713788" cy="36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b="1" dirty="0">
                <a:solidFill>
                  <a:srgbClr val="003300"/>
                </a:solidFill>
                <a:ea typeface="+mn-ea"/>
                <a:cs typeface="+mn-cs"/>
              </a:rPr>
              <a:t>Администрирование страховых взносов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75" y="928688"/>
            <a:ext cx="8858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В соответствии с Федеральным законом от 03.07.2016 № 243-ФЗ с 01.01.2017: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963" y="1571625"/>
            <a:ext cx="2160587" cy="12239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Органы государственных внебюджетных фондов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627784" y="1319213"/>
            <a:ext cx="4320480" cy="1728787"/>
          </a:xfrm>
          <a:prstGeom prst="rightArrow">
            <a:avLst>
              <a:gd name="adj1" fmla="val 60221"/>
              <a:gd name="adj2" fmla="val 3977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полномочия главного администратора (администратора) доходов бюджетов в отношении страховых взносов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2088" y="3101975"/>
            <a:ext cx="88566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В соответствии с Федеральным законом от 03.07.2016 № 250-ФЗ: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721903773"/>
              </p:ext>
            </p:extLst>
          </p:nvPr>
        </p:nvGraphicFramePr>
        <p:xfrm>
          <a:off x="395064" y="3484840"/>
          <a:ext cx="524448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Правая фигурная скобка 24"/>
          <p:cNvSpPr/>
          <p:nvPr/>
        </p:nvSpPr>
        <p:spPr>
          <a:xfrm>
            <a:off x="5711825" y="3557588"/>
            <a:ext cx="431800" cy="2016125"/>
          </a:xfrm>
          <a:prstGeom prst="righ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88126" y="3989388"/>
            <a:ext cx="2160587" cy="12255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Органы государственных внебюджетных фондов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288" y="5581781"/>
            <a:ext cx="83534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Для учета поступлений страховых взносов за отчетные (расчетные) периоды начиная с 01.01.2017 Указаниями о порядке применения бюджетной классификации Российской Федерации, утвержденными приказом Минфина России от 01.07.2013 №</a:t>
            </a:r>
            <a:r>
              <a:rPr 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65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н,  предусмотрены </a:t>
            </a: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новые коды подвидов доходов бюджетов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 КБК, применяемым для учета поступлений страховых взносов в 2016 году.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2088" y="5732463"/>
            <a:ext cx="180975" cy="6365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92088" y="6464300"/>
            <a:ext cx="180975" cy="179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7055517" y="1406525"/>
            <a:ext cx="1714500" cy="1641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Налоговые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органы</a:t>
            </a:r>
          </a:p>
        </p:txBody>
      </p:sp>
    </p:spTree>
    <p:extLst>
      <p:ext uri="{BB962C8B-B14F-4D97-AF65-F5344CB8AC3E}">
        <p14:creationId xmlns:p14="http://schemas.microsoft.com/office/powerpoint/2010/main" val="32116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слайда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слайда</Template>
  <TotalTime>881</TotalTime>
  <Words>1820</Words>
  <Application>Microsoft Office PowerPoint</Application>
  <PresentationFormat>Экран (4:3)</PresentationFormat>
  <Paragraphs>186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шаблон слайда</vt:lpstr>
      <vt:lpstr>Диаграмма Microsoft Excel</vt:lpstr>
      <vt:lpstr>Презентация PowerPoint</vt:lpstr>
      <vt:lpstr>Презентация PowerPoint</vt:lpstr>
      <vt:lpstr>Новый механизм распределения доходов от зачисляемых в бюджеты  субъектов Российской Федерации акцизов на крепкую алкогольную продукцию (норматив 50%)</vt:lpstr>
      <vt:lpstr>Госпошлина за аккредитацию организаций, осуществляющих классификацию объектов туристской индустрии,  включающих гостиницы и иные средства размещения, горнолыжные трассы и пляжи </vt:lpstr>
      <vt:lpstr>Порядок зачисления государственной пошлины в бюджеты бюджетной системы Российской Федерации за предоставление государственных услуг</vt:lpstr>
      <vt:lpstr>Порядок зачисления платы в бюджеты бюджетной системы Российской Федерации за предоставление государственных услуг</vt:lpstr>
      <vt:lpstr>Механизм реализации зачисления платы в бюджеты бюджетной системы Российской Федерации</vt:lpstr>
      <vt:lpstr>Администрирование доходов от уплаты налогов, взимаемых в связи с применением упрощенной системы налогообложения</vt:lpstr>
      <vt:lpstr>Администрирование страховых взносов</vt:lpstr>
      <vt:lpstr>Списание задолженности по денежным обязательствам перед бюджетами бюджетной системы  РФ (бюджетные кредиты)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администрирования доходов бюджетов бюджетной системы Российской Федерации</dc:title>
  <dc:creator>ЧЕРНЯКОВА ВАЛЕНТИНА АЛЕКСАНДРОВНА</dc:creator>
  <cp:lastModifiedBy>ПАРШИНА ОЛЬГА ВЛАДИМИРОВНА</cp:lastModifiedBy>
  <cp:revision>111</cp:revision>
  <dcterms:created xsi:type="dcterms:W3CDTF">2016-11-14T08:57:32Z</dcterms:created>
  <dcterms:modified xsi:type="dcterms:W3CDTF">2016-12-14T06:19:49Z</dcterms:modified>
</cp:coreProperties>
</file>