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369" r:id="rId2"/>
    <p:sldId id="528" r:id="rId3"/>
    <p:sldId id="725" r:id="rId4"/>
    <p:sldId id="730" r:id="rId5"/>
    <p:sldId id="721" r:id="rId6"/>
    <p:sldId id="726" r:id="rId7"/>
    <p:sldId id="727" r:id="rId8"/>
    <p:sldId id="728" r:id="rId9"/>
    <p:sldId id="731" r:id="rId10"/>
    <p:sldId id="732" r:id="rId11"/>
    <p:sldId id="515" r:id="rId12"/>
  </p:sldIdLst>
  <p:sldSz cx="9144000" cy="6858000" type="screen4x3"/>
  <p:notesSz cx="6797675" cy="9926638"/>
  <p:embeddedFontLst>
    <p:embeddedFont>
      <p:font typeface="PT Sans Narrow" charset="-52"/>
      <p:regular r:id="rId14"/>
    </p:embeddedFont>
    <p:embeddedFont>
      <p:font typeface="Aharoni" charset="-79"/>
      <p:bold r:id="rId15"/>
    </p:embeddedFont>
    <p:embeddedFont>
      <p:font typeface="Cambria" pitchFamily="18" charset="0"/>
      <p:regular r:id="rId16"/>
      <p:bold r:id="rId17"/>
      <p:italic r:id="rId18"/>
      <p:boldItalic r:id="rId19"/>
    </p:embeddedFont>
    <p:embeddedFont>
      <p:font typeface="Open Sans Condensed" charset="0"/>
      <p:bold r:id="rId20"/>
    </p:embeddedFont>
    <p:embeddedFont>
      <p:font typeface="Bookman Old Style" pitchFamily="18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Ubuntu" charset="0"/>
      <p:regular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7CE"/>
    <a:srgbClr val="54727D"/>
    <a:srgbClr val="40A18D"/>
    <a:srgbClr val="3A7982"/>
    <a:srgbClr val="45C08A"/>
    <a:srgbClr val="F8605B"/>
    <a:srgbClr val="F3F1F4"/>
    <a:srgbClr val="D0D0D0"/>
    <a:srgbClr val="54CC82"/>
    <a:srgbClr val="FB8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4" autoAdjust="0"/>
    <p:restoredTop sz="95522" autoAdjust="0"/>
  </p:normalViewPr>
  <p:slideViewPr>
    <p:cSldViewPr>
      <p:cViewPr>
        <p:scale>
          <a:sx n="100" d="100"/>
          <a:sy n="100" d="100"/>
        </p:scale>
        <p:origin x="-216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3" y="9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/>
          <a:lstStyle>
            <a:lvl1pPr algn="r">
              <a:defRPr sz="1200"/>
            </a:lvl1pPr>
          </a:lstStyle>
          <a:p>
            <a:fld id="{9A724825-C07F-4582-B567-002434E70756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5" tIns="45687" rIns="91375" bIns="456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6"/>
          </a:xfrm>
          <a:prstGeom prst="rect">
            <a:avLst/>
          </a:prstGeom>
        </p:spPr>
        <p:txBody>
          <a:bodyPr vert="horz" lIns="91375" tIns="45687" rIns="91375" bIns="4568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8585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3" y="9428585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 anchor="b"/>
          <a:lstStyle>
            <a:lvl1pPr algn="r">
              <a:defRPr sz="1200"/>
            </a:lvl1pPr>
          </a:lstStyle>
          <a:p>
            <a:fld id="{C618E1A4-8E98-4258-A2C0-93EE0E059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3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8E1A4-8E98-4258-A2C0-93EE0E0596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12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8E1A4-8E98-4258-A2C0-93EE0E0596A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1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Определение даты, на которую проводится инвентаризация в целях составления годовой бюджетной отчетности, до завершения финансового года, за который составляется отчетность (например, в четвертом квартале года), как один из методов предварительного финансового контроля не противоречит положениям нормативных правовых актов, регулирующих ведение бухгалтерского (бюджетного) учета и составление бухгалтерской (финансовой) отчетности.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21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9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1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4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5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8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9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1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9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8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Прямоугольник 174"/>
          <p:cNvSpPr/>
          <p:nvPr/>
        </p:nvSpPr>
        <p:spPr>
          <a:xfrm>
            <a:off x="0" y="0"/>
            <a:ext cx="9144000" cy="687164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12" y="1844828"/>
            <a:ext cx="3577377" cy="40871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" y="37531"/>
            <a:ext cx="9144000" cy="687164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1302" y="1124744"/>
            <a:ext cx="8928992" cy="381642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ОРГАНИЗАЦИОННЫЕ ВОПРОСЫ </a:t>
            </a:r>
            <a: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ведения учета и ФОРМИРОВАНИЯ </a:t>
            </a:r>
            <a: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отчетности, </a:t>
            </a:r>
            <a: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подготовка к формированию и представлению </a:t>
            </a:r>
            <a: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ГОДОВОЙ </a:t>
            </a:r>
            <a: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бюджетной (бухгалтерской) отчетности за 2021 </a:t>
            </a:r>
            <a: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год</a:t>
            </a:r>
            <a:endParaRPr lang="ru-RU" sz="4400" cap="all" dirty="0">
              <a:solidFill>
                <a:srgbClr val="FFFF00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9418" y="4869160"/>
            <a:ext cx="5954582" cy="16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300"/>
              </a:lnSpc>
              <a:spcBef>
                <a:spcPts val="600"/>
              </a:spcBef>
            </a:pPr>
            <a:r>
              <a:rPr lang="ru-RU" sz="2400" spc="60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Начальник  отдела учета и отчетности по исполнению бюджета департамента бюджетного учета и консолидированной отчетности комитета финансов Ленинградской области</a:t>
            </a:r>
          </a:p>
          <a:p>
            <a:pPr lvl="0" algn="r">
              <a:lnSpc>
                <a:spcPts val="2300"/>
              </a:lnSpc>
              <a:spcBef>
                <a:spcPts val="600"/>
              </a:spcBef>
            </a:pPr>
            <a:r>
              <a:rPr lang="ru-RU" sz="2800" b="1" spc="60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СИДОРОВ ГЕОРГИЙ АЛЕКСАНДРОВИЧ</a:t>
            </a:r>
            <a:endParaRPr lang="ru-RU" sz="2800" b="1" spc="60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-16741" y="4"/>
            <a:ext cx="9144000" cy="658771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man Old Style" charset="0"/>
                <a:ea typeface="Bookman Old Style" charset="0"/>
                <a:cs typeface="Bookman Old Style" charset="0"/>
              </a:rPr>
              <a:t>Порядок </a:t>
            </a:r>
            <a:r>
              <a:rPr lang="ru-RU" b="1" dirty="0" smtClean="0">
                <a:solidFill>
                  <a:schemeClr val="bg1"/>
                </a:solidFill>
                <a:latin typeface="Bookman Old Style" charset="0"/>
                <a:ea typeface="Bookman Old Style" charset="0"/>
                <a:cs typeface="Bookman Old Style" charset="0"/>
              </a:rPr>
              <a:t>проведения контролей форм отчетности</a:t>
            </a:r>
            <a:endParaRPr lang="ru-RU" b="1" dirty="0">
              <a:solidFill>
                <a:schemeClr val="bg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90485" y="78787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2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9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187660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6" y="64212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7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t>9</a:t>
            </a:r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918994"/>
            <a:ext cx="53285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Обращаем внимание</a:t>
            </a:r>
            <a:r>
              <a:rPr lang="ru-RU" sz="3200" dirty="0" smtClean="0">
                <a:solidFill>
                  <a:srgbClr val="FF0000"/>
                </a:solidFill>
              </a:rPr>
              <a:t>!!!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Любая форма отчетности представляется только после проведения </a:t>
            </a:r>
            <a:r>
              <a:rPr lang="ru-RU" dirty="0" err="1" smtClean="0">
                <a:solidFill>
                  <a:srgbClr val="FF0000"/>
                </a:solidFill>
              </a:rPr>
              <a:t>внутридокументных</a:t>
            </a:r>
            <a:r>
              <a:rPr lang="ru-RU" dirty="0" smtClean="0">
                <a:solidFill>
                  <a:srgbClr val="FF0000"/>
                </a:solidFill>
              </a:rPr>
              <a:t> и </a:t>
            </a:r>
            <a:r>
              <a:rPr lang="ru-RU" dirty="0" err="1" smtClean="0">
                <a:solidFill>
                  <a:srgbClr val="FF0000"/>
                </a:solidFill>
              </a:rPr>
              <a:t>междокументных</a:t>
            </a:r>
            <a:r>
              <a:rPr lang="ru-RU" dirty="0" smtClean="0">
                <a:solidFill>
                  <a:srgbClr val="FF0000"/>
                </a:solidFill>
              </a:rPr>
              <a:t> контролей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715" y="3573016"/>
            <a:ext cx="8105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https://roskazna.gov.ru/dokumenty/byudzhetnyy-uchet-i-otchetnost/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4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Прямоугольник 174"/>
          <p:cNvSpPr/>
          <p:nvPr/>
        </p:nvSpPr>
        <p:spPr>
          <a:xfrm>
            <a:off x="0" y="0"/>
            <a:ext cx="9144000" cy="687164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12" y="1844828"/>
            <a:ext cx="3577377" cy="4087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7164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8084" y="188640"/>
            <a:ext cx="8928992" cy="208823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СПАСИБО </a:t>
            </a:r>
            <a:b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415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4"/>
            <a:ext cx="9144000" cy="737835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Нормативная база для подготовки и составления </a:t>
            </a:r>
          </a:p>
          <a:p>
            <a:pPr algn="ctr"/>
            <a:r>
              <a:rPr lang="ru-RU" sz="2600" dirty="0" smtClean="0"/>
              <a:t>годовой </a:t>
            </a:r>
            <a:r>
              <a:rPr lang="ru-RU" sz="2600" dirty="0" smtClean="0"/>
              <a:t>отчетности</a:t>
            </a:r>
            <a:endParaRPr lang="ru-RU" sz="2600" dirty="0"/>
          </a:p>
        </p:txBody>
      </p:sp>
      <p:sp>
        <p:nvSpPr>
          <p:cNvPr id="97" name="Овал 96"/>
          <p:cNvSpPr/>
          <p:nvPr/>
        </p:nvSpPr>
        <p:spPr>
          <a:xfrm>
            <a:off x="90485" y="78787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2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9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592381" y="6505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1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6" y="64212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7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2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236" y="908720"/>
            <a:ext cx="863635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/>
              <a:t>Приказ Министерства финансов РФ от 28 декабря 2010 г. N 191н «Об утверждении инструкции о порядке составления и представления годовой, квартальной и месячной отчетности об исполнении бюджетов бюджетной системы РФ».</a:t>
            </a:r>
          </a:p>
          <a:p>
            <a:pPr indent="457200" algn="just"/>
            <a:r>
              <a:rPr lang="ru-RU" sz="2000" b="1" dirty="0"/>
              <a:t>Приказ Министерства финансов РФ от 25 марта 2011 г. N 33н «Об утверждении инструкции о порядке составления, представления годовой, квартальной бухгалтерской отчетности государственных (муниципальных) бюджетных и автономных учреждений».</a:t>
            </a:r>
          </a:p>
          <a:p>
            <a:pPr indent="457200" algn="just"/>
            <a:r>
              <a:rPr lang="ru-RU" sz="2000" b="1" dirty="0"/>
              <a:t>ФСБУ организаций государственного </a:t>
            </a:r>
            <a:r>
              <a:rPr lang="ru-RU" sz="2000" b="1" dirty="0" smtClean="0"/>
              <a:t>сектора.</a:t>
            </a:r>
            <a:endParaRPr lang="ru-RU" sz="2000" b="1" dirty="0"/>
          </a:p>
          <a:p>
            <a:pPr indent="457200" algn="just"/>
            <a:r>
              <a:rPr lang="ru-RU" sz="2000" b="1" dirty="0" smtClean="0"/>
              <a:t>Приказ комитета финансов Ленинградской области  </a:t>
            </a:r>
            <a:r>
              <a:rPr lang="ru-RU" sz="2000" b="1" dirty="0"/>
              <a:t>от 11.12.2019 </a:t>
            </a:r>
            <a:r>
              <a:rPr lang="ru-RU" sz="2000" b="1" dirty="0" smtClean="0"/>
              <a:t>№18-02/09-31 «О </a:t>
            </a:r>
            <a:r>
              <a:rPr lang="ru-RU" sz="2000" b="1" dirty="0"/>
              <a:t>сроках представления годовой отчетности об исполнении областного бюджета Ленинградской области</a:t>
            </a:r>
            <a:r>
              <a:rPr lang="ru-RU" sz="2000" b="1" dirty="0" smtClean="0"/>
              <a:t>,………».</a:t>
            </a:r>
          </a:p>
          <a:p>
            <a:pPr indent="457200" algn="just"/>
            <a:r>
              <a:rPr lang="ru-RU" sz="2000" b="1" dirty="0" smtClean="0"/>
              <a:t> </a:t>
            </a:r>
            <a:r>
              <a:rPr lang="ru-RU" sz="2000" b="1" dirty="0"/>
              <a:t>Приказ комитета финансов Ленинградской области от 19 октября 2018 года № 18-02/01-09-82 «О порядке представления в Комитет финансов Ленинградской области годовой, квартальной, месячной бюджетной отчетности и сводной бухгалтерской отчетности, а также иной регламентированной </a:t>
            </a:r>
            <a:r>
              <a:rPr lang="ru-RU" sz="2000" b="1" dirty="0"/>
              <a:t>отчетности</a:t>
            </a:r>
            <a:r>
              <a:rPr lang="ru-RU" sz="2000" b="1" dirty="0" smtClean="0"/>
              <a:t>».</a:t>
            </a:r>
          </a:p>
          <a:p>
            <a:pPr indent="457200" algn="just"/>
            <a:r>
              <a:rPr lang="ru-RU" sz="2000" b="1" dirty="0" smtClean="0"/>
              <a:t>Методические материалы (письма МФ и ФК РФ и комитета финансов).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03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4"/>
            <a:ext cx="9144000" cy="658771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man Old Style" charset="0"/>
                <a:ea typeface="Bookman Old Style" charset="0"/>
                <a:cs typeface="Bookman Old Style" charset="0"/>
              </a:rPr>
              <a:t>Сроки представления годовой отчетности</a:t>
            </a:r>
          </a:p>
        </p:txBody>
      </p:sp>
      <p:sp>
        <p:nvSpPr>
          <p:cNvPr id="97" name="Овал 96"/>
          <p:cNvSpPr/>
          <p:nvPr/>
        </p:nvSpPr>
        <p:spPr>
          <a:xfrm>
            <a:off x="90485" y="78787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2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9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187660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6" y="64212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7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3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813262"/>
              </p:ext>
            </p:extLst>
          </p:nvPr>
        </p:nvGraphicFramePr>
        <p:xfrm>
          <a:off x="959054" y="1814825"/>
          <a:ext cx="7071186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0268"/>
                <a:gridCol w="2830918"/>
              </a:tblGrid>
              <a:tr h="3354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 представления  по  приказу </a:t>
                      </a:r>
                    </a:p>
                    <a:p>
                      <a:pPr algn="ctr"/>
                      <a:r>
                        <a:rPr lang="ru-RU" dirty="0" smtClean="0"/>
                        <a:t>№18-02/09-31 </a:t>
                      </a:r>
                      <a:endParaRPr lang="ru-RU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Даты на 2020 год</a:t>
                      </a:r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5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 35 календарного дня по 37 календарный день года, следующего за отчетным финансовым годом …….</a:t>
                      </a:r>
                      <a:endParaRPr lang="ru-RU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04.02.2020*</a:t>
                      </a:r>
                      <a:r>
                        <a:rPr lang="ru-RU" baseline="0" dirty="0" smtClean="0"/>
                        <a:t>  по 06.02.2020*</a:t>
                      </a:r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2503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 44 календарного дня по 46 календарный день года, следующего за отчетным финансовым годом ……..</a:t>
                      </a:r>
                      <a:br>
                        <a:rPr lang="ru-RU" sz="1800" dirty="0" smtClean="0"/>
                      </a:br>
                      <a:endParaRPr lang="ru-RU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 </a:t>
                      </a:r>
                      <a:r>
                        <a:rPr lang="ru-RU" baseline="0" dirty="0" smtClean="0"/>
                        <a:t>13.02.2020 </a:t>
                      </a:r>
                      <a:r>
                        <a:rPr lang="ru-RU" baseline="0" dirty="0" smtClean="0"/>
                        <a:t>(воскресенье)* </a:t>
                      </a:r>
                      <a:r>
                        <a:rPr lang="ru-RU" baseline="0" dirty="0" smtClean="0"/>
                        <a:t>по </a:t>
                      </a:r>
                      <a:r>
                        <a:rPr lang="ru-RU" baseline="0" dirty="0" smtClean="0"/>
                        <a:t>15.02.2020* 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863412" y="764704"/>
            <a:ext cx="7417176" cy="73133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Приказ комитета финансов Ленинградской области от 11.12.2019 </a:t>
            </a:r>
          </a:p>
          <a:p>
            <a:pPr algn="ctr"/>
            <a:r>
              <a:rPr lang="ru-RU" dirty="0" smtClean="0"/>
              <a:t>№ 18-02/09-31 «О сроках представления отчетности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44" name="Текст 2"/>
          <p:cNvSpPr txBox="1">
            <a:spLocks/>
          </p:cNvSpPr>
          <p:nvPr/>
        </p:nvSpPr>
        <p:spPr>
          <a:xfrm>
            <a:off x="488324" y="5528930"/>
            <a:ext cx="7886700" cy="83997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i="1" dirty="0" smtClean="0"/>
              <a:t>*дата совпадает с выходными или праздничными днями.  В соответствии с п. 12 Приказа № 18-02/09-31 </a:t>
            </a:r>
            <a:r>
              <a:rPr lang="ru-RU" sz="1800" dirty="0" smtClean="0"/>
              <a:t>представление бюджетной отчетности осуществляется не позднее первого рабочего дня, следующего за установленным днем представления</a:t>
            </a:r>
            <a:endParaRPr lang="ru-RU" sz="1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086167" y="4403647"/>
            <a:ext cx="723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Обращаем внимание срок представления отчетности не позднее первой даты по приказу комитета финансов. Остальные дни для внесения исправлений при необходимости без отражения в показателях финансового менеджмента.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012" y="658771"/>
            <a:ext cx="8189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составления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бюджетной отчетности проводится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 активов и обязательств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1124744"/>
            <a:ext cx="266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содержат указания на обязанность проведения инвентаризаций исключительно по завершении финансового (отчетного)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но</a:t>
            </a:r>
            <a:r>
              <a:rPr lang="mr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257" y="1300935"/>
            <a:ext cx="2558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СГС Концептуальные </a:t>
            </a:r>
            <a:r>
              <a:rPr lang="ru-RU" dirty="0" smtClean="0"/>
              <a:t>основы</a:t>
            </a:r>
          </a:p>
          <a:p>
            <a:endParaRPr lang="ru-RU" i="1" dirty="0"/>
          </a:p>
          <a:p>
            <a:r>
              <a:rPr lang="ru-RU" i="1" dirty="0" smtClean="0"/>
              <a:t>СГС Учетная политика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9966" y="2780928"/>
            <a:ext cx="7901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процедурных мероприятий, сроков проведения инвентаризации объектов бухгалтерского учета (с учетом специфики их вовлечения в хозяйственный оборот и применяемых методов учета) находится в сфере компетенции субъекта учета с соблюдением требования обеспечения достоверности данных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513" y="4258256"/>
            <a:ext cx="85482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Министерства финансов Российской Федерации от 13.06.1995 N 49 "Об утверждении Методических указаний по инвентаризации имущества и финансовых обязательств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не является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нормативным правовым документом,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которого обязательны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инвентаризации в организациях государственного сектора, вместе с тем отдельные положения указанного документа, не противоречащие законодательству Российской Федерации, субъект учета вправе включить в документы учетной политики.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8771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man Old Style" charset="0"/>
                <a:ea typeface="Bookman Old Style" charset="0"/>
                <a:cs typeface="Bookman Old Style" charset="0"/>
              </a:rPr>
              <a:t>Инвентаризация</a:t>
            </a:r>
            <a:endParaRPr lang="ru-RU" b="1" dirty="0">
              <a:solidFill>
                <a:schemeClr val="bg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026" y="64212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8126020" y="122437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4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07" y="78458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07" y="76546"/>
            <a:ext cx="579503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879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27864" y="190376"/>
            <a:ext cx="254533" cy="297186"/>
            <a:chOff x="-983813" y="617110"/>
            <a:chExt cx="875293" cy="1021968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39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8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8450" y="71604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06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4"/>
            <a:ext cx="9144000" cy="658771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mbria" pitchFamily="18" charset="0"/>
              </a:rPr>
              <a:t>Сроки представления Справки по консолидируемым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mbria" pitchFamily="18" charset="0"/>
              </a:rPr>
              <a:t> расчетам ф. 0503125*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90485" y="78787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27864" y="190376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98450" y="71604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6" y="64212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7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5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7" y="980728"/>
            <a:ext cx="227528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3275856" y="1340768"/>
            <a:ext cx="456136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i="1" dirty="0" smtClean="0"/>
              <a:t>	</a:t>
            </a:r>
            <a:endParaRPr lang="ru-RU" altLang="ru-RU" sz="1200" b="1" i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b="1" i="1" dirty="0" smtClean="0"/>
              <a:t> </a:t>
            </a:r>
            <a:r>
              <a:rPr lang="ru-RU" sz="2400" b="1" i="1" dirty="0"/>
              <a:t>до </a:t>
            </a:r>
            <a:r>
              <a:rPr lang="ru-RU" sz="2400" b="1" i="1" dirty="0" smtClean="0"/>
              <a:t>28 января 2020 года</a:t>
            </a:r>
            <a:endParaRPr lang="ru-RU" altLang="ru-RU" sz="2400" b="1" dirty="0">
              <a:solidFill>
                <a:srgbClr val="404040"/>
              </a:solidFill>
              <a:latin typeface="Cambria" pitchFamily="18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sz="2000" b="1" i="1" dirty="0" smtClean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1800" b="1" i="1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ru-RU" altLang="ru-RU" sz="1600" b="1" i="1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82396" y="5137217"/>
            <a:ext cx="842122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1"/>
          <p:cNvSpPr>
            <a:spLocks noChangeArrowheads="1"/>
          </p:cNvSpPr>
          <p:nvPr/>
        </p:nvSpPr>
        <p:spPr bwMode="auto">
          <a:xfrm>
            <a:off x="188119" y="5345113"/>
            <a:ext cx="8353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 dirty="0"/>
              <a:t>* </a:t>
            </a:r>
            <a:r>
              <a:rPr lang="ru-RU" altLang="ru-RU" sz="1800" i="1" dirty="0"/>
              <a:t>Перед составлением Справки (ф. 0503125) субъектами бюджетной отчетности </a:t>
            </a:r>
            <a:r>
              <a:rPr lang="ru-RU" altLang="ru-RU" sz="1800" i="1" u="sng" dirty="0"/>
              <a:t>должна быть произведена сверка</a:t>
            </a:r>
            <a:r>
              <a:rPr lang="ru-RU" altLang="ru-RU" sz="1800" i="1" dirty="0"/>
              <a:t> взаимосвязанных показателей по консолидируемым расчетам (п. 23 Инструкции 191н)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7994" y="4016028"/>
            <a:ext cx="7688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связи с планируемым сокращением срока представления финансовыми органами субъектов Российской Федерации представления </a:t>
            </a:r>
            <a:r>
              <a:rPr lang="ru-RU" dirty="0"/>
              <a:t>Справок </a:t>
            </a:r>
            <a:r>
              <a:rPr lang="ru-RU" dirty="0" smtClean="0"/>
              <a:t>по консолидируемым  </a:t>
            </a:r>
            <a:r>
              <a:rPr lang="ru-RU" dirty="0"/>
              <a:t>расчетам ф. </a:t>
            </a:r>
            <a:r>
              <a:rPr lang="ru-RU" dirty="0" smtClean="0"/>
              <a:t>0503125, срок может быть сокращен.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7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4"/>
            <a:ext cx="9144000" cy="658771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mbria" pitchFamily="18" charset="0"/>
              </a:rPr>
              <a:t>Порядок представления Справки по консолидируемым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mbria" pitchFamily="18" charset="0"/>
              </a:rPr>
              <a:t> расчетам ф. 0503125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90485" y="78787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2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9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6" y="64212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7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6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295984" y="980728"/>
            <a:ext cx="8524488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i="1" dirty="0" smtClean="0"/>
              <a:t>	</a:t>
            </a:r>
            <a:r>
              <a:rPr lang="ru-RU" altLang="ru-RU" sz="4800" b="1" i="1" dirty="0" smtClean="0">
                <a:solidFill>
                  <a:srgbClr val="FF0000"/>
                </a:solidFill>
              </a:rPr>
              <a:t>Обращаем внимание!!!</a:t>
            </a:r>
            <a:endParaRPr lang="ru-RU" altLang="ru-RU" sz="4800" b="1" i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404040"/>
                </a:solidFill>
                <a:latin typeface="Cambria" pitchFamily="18" charset="0"/>
              </a:rPr>
              <a:t>В целях качественного формирования Справок (ф. 0503125) и проведения сверки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404040"/>
                </a:solidFill>
                <a:latin typeface="Cambria" pitchFamily="18" charset="0"/>
              </a:rPr>
              <a:t>При </a:t>
            </a:r>
            <a:r>
              <a:rPr lang="ru-RU" altLang="ru-RU" sz="2400" b="1" dirty="0" smtClean="0">
                <a:solidFill>
                  <a:srgbClr val="404040"/>
                </a:solidFill>
                <a:latin typeface="Cambria" pitchFamily="18" charset="0"/>
              </a:rPr>
              <a:t>предоставлении Справок (ф.0503125) в программном комплексе Свод-СМАРТ в обязательном порядке прикреплять извещения о получении </a:t>
            </a:r>
            <a:r>
              <a:rPr lang="ru-RU" altLang="ru-RU" sz="2400" b="1" dirty="0">
                <a:solidFill>
                  <a:srgbClr val="404040"/>
                </a:solidFill>
                <a:latin typeface="Cambria" pitchFamily="18" charset="0"/>
              </a:rPr>
              <a:t>(передаче) нефинансовых активов, произведенных в рамках межбюджетных </a:t>
            </a:r>
            <a:r>
              <a:rPr lang="ru-RU" altLang="ru-RU" sz="2400" b="1" dirty="0" smtClean="0">
                <a:solidFill>
                  <a:srgbClr val="404040"/>
                </a:solidFill>
                <a:latin typeface="Cambria" pitchFamily="18" charset="0"/>
              </a:rPr>
              <a:t>отношений.</a:t>
            </a:r>
            <a:endParaRPr lang="ru-RU" altLang="ru-RU" sz="1600" b="1" i="1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82396" y="5137217"/>
            <a:ext cx="842122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4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4"/>
            <a:ext cx="9144000" cy="658771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man Old Style" charset="0"/>
                <a:ea typeface="Bookman Old Style" charset="0"/>
                <a:cs typeface="Bookman Old Style" charset="0"/>
              </a:rPr>
              <a:t>Количество подписей в годовой </a:t>
            </a:r>
            <a:r>
              <a:rPr lang="ru-RU" b="1" dirty="0">
                <a:solidFill>
                  <a:schemeClr val="bg1"/>
                </a:solidFill>
                <a:latin typeface="Bookman Old Style" charset="0"/>
                <a:ea typeface="Bookman Old Style" charset="0"/>
                <a:cs typeface="Bookman Old Style" charset="0"/>
              </a:rPr>
              <a:t>отчетности</a:t>
            </a:r>
          </a:p>
        </p:txBody>
      </p:sp>
      <p:sp>
        <p:nvSpPr>
          <p:cNvPr id="97" name="Овал 96"/>
          <p:cNvSpPr/>
          <p:nvPr/>
        </p:nvSpPr>
        <p:spPr>
          <a:xfrm>
            <a:off x="90485" y="78787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2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9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187660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6" y="64212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7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7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182529"/>
              </p:ext>
            </p:extLst>
          </p:nvPr>
        </p:nvGraphicFramePr>
        <p:xfrm>
          <a:off x="896081" y="764704"/>
          <a:ext cx="7071186" cy="2205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0268"/>
                <a:gridCol w="2830918"/>
              </a:tblGrid>
              <a:tr h="3354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Формы</a:t>
                      </a:r>
                      <a:r>
                        <a:rPr lang="ru-RU" baseline="0" dirty="0" smtClean="0"/>
                        <a:t> отчетности</a:t>
                      </a:r>
                      <a:endParaRPr lang="ru-RU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Количество подписей</a:t>
                      </a:r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5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0503127, 0503128, 0503124, 0503117, 0503160, 0503190, 0503324, 0503360, 0503737, 0503738, 0503760, 0503790</a:t>
                      </a:r>
                      <a:endParaRPr lang="ru-RU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Три подписи</a:t>
                      </a:r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2503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Все остальные формы*</a:t>
                      </a:r>
                      <a:br>
                        <a:rPr lang="ru-RU" sz="1800" dirty="0" smtClean="0"/>
                      </a:br>
                      <a:endParaRPr lang="ru-RU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Две подписи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4" name="Текст 2"/>
          <p:cNvSpPr txBox="1">
            <a:spLocks/>
          </p:cNvSpPr>
          <p:nvPr/>
        </p:nvSpPr>
        <p:spPr>
          <a:xfrm>
            <a:off x="488324" y="5528930"/>
            <a:ext cx="7886700" cy="8399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i="1" dirty="0" smtClean="0"/>
              <a:t>*исключение составляют формы 0503117-НП, 0503128-НП, 0503738-НП при предоставлении этих форм финансовыми органами муниципальных районов и городского округа 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1702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4"/>
            <a:ext cx="9144000" cy="658771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man Old Style" charset="0"/>
                <a:ea typeface="Bookman Old Style" charset="0"/>
                <a:cs typeface="Bookman Old Style" charset="0"/>
              </a:rPr>
              <a:t>Порядок подписи годовой </a:t>
            </a:r>
            <a:r>
              <a:rPr lang="ru-RU" b="1" dirty="0">
                <a:solidFill>
                  <a:schemeClr val="bg1"/>
                </a:solidFill>
                <a:latin typeface="Bookman Old Style" charset="0"/>
                <a:ea typeface="Bookman Old Style" charset="0"/>
                <a:cs typeface="Bookman Old Style" charset="0"/>
              </a:rPr>
              <a:t>отчетности</a:t>
            </a:r>
          </a:p>
        </p:txBody>
      </p:sp>
      <p:sp>
        <p:nvSpPr>
          <p:cNvPr id="97" name="Овал 96"/>
          <p:cNvSpPr/>
          <p:nvPr/>
        </p:nvSpPr>
        <p:spPr>
          <a:xfrm>
            <a:off x="90485" y="78787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2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9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187660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6" y="64212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7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8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804649"/>
              </p:ext>
            </p:extLst>
          </p:nvPr>
        </p:nvGraphicFramePr>
        <p:xfrm>
          <a:off x="896080" y="764704"/>
          <a:ext cx="8068407" cy="5314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4037"/>
                <a:gridCol w="5024370"/>
              </a:tblGrid>
              <a:tr h="3354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Формы</a:t>
                      </a:r>
                      <a:r>
                        <a:rPr lang="ru-RU" baseline="0" dirty="0" smtClean="0"/>
                        <a:t> отчетности</a:t>
                      </a:r>
                      <a:endParaRPr lang="ru-RU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Порядок подписи</a:t>
                      </a:r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5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0503127, 0503128, 0503124, 0503117, 0503160, , 0503324, 0503360, 0503737, 0503738, 0503760, </a:t>
                      </a:r>
                      <a:endParaRPr lang="ru-RU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arenR"/>
                      </a:pPr>
                      <a:r>
                        <a:rPr lang="ru-RU" dirty="0" smtClean="0"/>
                        <a:t>Главный бухгалтер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ru-RU" dirty="0" smtClean="0"/>
                        <a:t>Руководитель финансово-экономической службы и (или) лицо, ответственное за формирование аналитической (управленческой) информации, предоставившим указанные данные в целях составления бюджетной отчетности.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ru-RU" dirty="0" smtClean="0"/>
                        <a:t>Руководитель организации</a:t>
                      </a:r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03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0503190</a:t>
                      </a:r>
                    </a:p>
                    <a:p>
                      <a:r>
                        <a:rPr lang="ru-RU" sz="1800" dirty="0" smtClean="0"/>
                        <a:t>0503790</a:t>
                      </a:r>
                      <a:endParaRPr lang="ru-RU" dirty="0" smtClean="0"/>
                    </a:p>
                    <a:p>
                      <a:endParaRPr lang="ru-RU" sz="1800" dirty="0" smtClean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arenR"/>
                      </a:pPr>
                      <a:r>
                        <a:rPr lang="ru-RU" dirty="0" smtClean="0"/>
                        <a:t>Главный бухгалтер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ru-RU" dirty="0" smtClean="0"/>
                        <a:t>Ответственное лицо за реализацию инвестиционного проекта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ru-RU" dirty="0" smtClean="0"/>
                        <a:t>Руководитель организации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Все остальные формы</a:t>
                      </a:r>
                      <a:br>
                        <a:rPr lang="ru-RU" sz="1800" dirty="0" smtClean="0"/>
                      </a:b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arenR"/>
                      </a:pPr>
                      <a:r>
                        <a:rPr lang="ru-RU" dirty="0" smtClean="0"/>
                        <a:t>Главный бухгалтер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ru-RU" dirty="0" smtClean="0"/>
                        <a:t>Руководитель организации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5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-16741" y="4"/>
            <a:ext cx="9144000" cy="658771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man Old Style" charset="0"/>
                <a:ea typeface="Bookman Old Style" charset="0"/>
                <a:cs typeface="Bookman Old Style" charset="0"/>
              </a:rPr>
              <a:t>Применение сопоставительных таблиц МФ РФ</a:t>
            </a:r>
            <a:endParaRPr lang="ru-RU" b="1" dirty="0">
              <a:solidFill>
                <a:schemeClr val="bg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90485" y="78787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2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9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187660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6" y="64212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7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t>9</a:t>
            </a:r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918994"/>
            <a:ext cx="53285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Обращаем внимание</a:t>
            </a:r>
            <a:r>
              <a:rPr lang="ru-RU" sz="3200" dirty="0" smtClean="0">
                <a:solidFill>
                  <a:srgbClr val="FF0000"/>
                </a:solidFill>
              </a:rPr>
              <a:t>!!!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 обязательном порядке при формировании годовой отчетности руководствоваться сопоставительными таблицами размещенными на сайте Министерства финансов РФ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715" y="3573016"/>
            <a:ext cx="8105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https://minfin.gov.ru/ru/perfomance/budget/classandaccounting/metod/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7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917A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77001</TotalTime>
  <Words>750</Words>
  <Application>Microsoft Office PowerPoint</Application>
  <PresentationFormat>Экран (4:3)</PresentationFormat>
  <Paragraphs>119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Andika</vt:lpstr>
      <vt:lpstr>PT Sans Narrow</vt:lpstr>
      <vt:lpstr>Aharoni</vt:lpstr>
      <vt:lpstr>PF DinText Pro Extra Black</vt:lpstr>
      <vt:lpstr>Times New Roman</vt:lpstr>
      <vt:lpstr>Cambria</vt:lpstr>
      <vt:lpstr>Open Sans Condensed</vt:lpstr>
      <vt:lpstr>Bookman Old Style</vt:lpstr>
      <vt:lpstr>Calibri</vt:lpstr>
      <vt:lpstr>Wingdings</vt:lpstr>
      <vt:lpstr>Ubuntu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Симонова Ольга Евгеньевна</dc:creator>
  <cp:lastModifiedBy>Сидоров Георгий Александрович</cp:lastModifiedBy>
  <cp:revision>1681</cp:revision>
  <cp:lastPrinted>2019-03-13T06:31:45Z</cp:lastPrinted>
  <dcterms:created xsi:type="dcterms:W3CDTF">2017-01-23T07:07:55Z</dcterms:created>
  <dcterms:modified xsi:type="dcterms:W3CDTF">2021-12-06T08:09:45Z</dcterms:modified>
</cp:coreProperties>
</file>