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369" r:id="rId2"/>
    <p:sldId id="519" r:id="rId3"/>
    <p:sldId id="511" r:id="rId4"/>
    <p:sldId id="548" r:id="rId5"/>
    <p:sldId id="525" r:id="rId6"/>
    <p:sldId id="547" r:id="rId7"/>
    <p:sldId id="523" r:id="rId8"/>
    <p:sldId id="545" r:id="rId9"/>
    <p:sldId id="522" r:id="rId10"/>
    <p:sldId id="534" r:id="rId11"/>
    <p:sldId id="520" r:id="rId12"/>
    <p:sldId id="526" r:id="rId13"/>
    <p:sldId id="527" r:id="rId14"/>
    <p:sldId id="528" r:id="rId15"/>
    <p:sldId id="529" r:id="rId16"/>
    <p:sldId id="532" r:id="rId17"/>
    <p:sldId id="530" r:id="rId18"/>
    <p:sldId id="531" r:id="rId19"/>
    <p:sldId id="521" r:id="rId20"/>
    <p:sldId id="524" r:id="rId21"/>
    <p:sldId id="536" r:id="rId22"/>
    <p:sldId id="537" r:id="rId23"/>
    <p:sldId id="539" r:id="rId24"/>
    <p:sldId id="540" r:id="rId25"/>
    <p:sldId id="541" r:id="rId26"/>
    <p:sldId id="544" r:id="rId27"/>
    <p:sldId id="549" r:id="rId28"/>
    <p:sldId id="550" r:id="rId29"/>
    <p:sldId id="551" r:id="rId30"/>
    <p:sldId id="535" r:id="rId31"/>
    <p:sldId id="552" r:id="rId32"/>
    <p:sldId id="553" r:id="rId33"/>
    <p:sldId id="554" r:id="rId34"/>
    <p:sldId id="515" r:id="rId35"/>
  </p:sldIdLst>
  <p:sldSz cx="9144000" cy="6858000" type="screen4x3"/>
  <p:notesSz cx="6797675" cy="9926638"/>
  <p:embeddedFontLst>
    <p:embeddedFont>
      <p:font typeface="Verdana" pitchFamily="34" charset="0"/>
      <p:regular r:id="rId37"/>
      <p:bold r:id="rId38"/>
      <p:italic r:id="rId39"/>
      <p:boldItalic r:id="rId40"/>
    </p:embeddedFont>
    <p:embeddedFont>
      <p:font typeface="Ubuntu" charset="0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Arial Narrow" pitchFamily="34" charset="0"/>
      <p:regular r:id="rId46"/>
      <p:bold r:id="rId47"/>
      <p:italic r:id="rId48"/>
      <p:boldItalic r:id="rId49"/>
    </p:embeddedFont>
    <p:embeddedFont>
      <p:font typeface="Open Sans Condensed" charset="0"/>
      <p:bold r:id="rId50"/>
    </p:embeddedFont>
    <p:embeddedFont>
      <p:font typeface="PT Sans Narrow" charset="-52"/>
      <p:regular r:id="rId51"/>
      <p:bold r:id="rId52"/>
    </p:embeddedFont>
    <p:embeddedFont>
      <p:font typeface="Aharoni" charset="-79"/>
      <p:bold r:id="rId53"/>
    </p:embeddedFont>
    <p:embeddedFont>
      <p:font typeface="Arial Cyr" pitchFamily="34" charset="0"/>
      <p:regular r:id="rId54"/>
      <p:bold r:id="rId55"/>
      <p:italic r:id="rId56"/>
      <p:bold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982"/>
    <a:srgbClr val="54727D"/>
    <a:srgbClr val="45C08A"/>
    <a:srgbClr val="F8605B"/>
    <a:srgbClr val="5BB7CE"/>
    <a:srgbClr val="40A18D"/>
    <a:srgbClr val="F3F1F4"/>
    <a:srgbClr val="D0D0D0"/>
    <a:srgbClr val="54CC82"/>
    <a:srgbClr val="FB8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8551" autoAdjust="0"/>
  </p:normalViewPr>
  <p:slideViewPr>
    <p:cSldViewPr>
      <p:cViewPr>
        <p:scale>
          <a:sx n="93" d="100"/>
          <a:sy n="93" d="100"/>
        </p:scale>
        <p:origin x="-1728" y="-49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" y="-13648"/>
            <a:ext cx="9144000" cy="68716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93215" y="4005149"/>
            <a:ext cx="595458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2400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Консультант отдела учета и отчетности по исполнению бюджета департамента </a:t>
            </a:r>
            <a:r>
              <a:rPr lang="ru-RU" sz="2400" spc="60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бюджетного учета и консолидированной отчетности</a:t>
            </a:r>
            <a:endParaRPr lang="ru-RU" sz="2400" spc="60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 algn="r">
              <a:lnSpc>
                <a:spcPts val="2300"/>
              </a:lnSpc>
              <a:spcBef>
                <a:spcPts val="600"/>
              </a:spcBef>
            </a:pPr>
            <a:r>
              <a:rPr lang="ru-RU" sz="2800" b="1" spc="60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Гупало Анна Александровна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083" y="188640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/>
            </a:r>
            <a:b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endParaRPr lang="ru-RU" sz="4400" cap="all" dirty="0" smtClean="0">
              <a:solidFill>
                <a:srgbClr val="FFFF0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4868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Порядок учета </a:t>
            </a:r>
            <a:r>
              <a:rPr lang="ru-RU" sz="4000" b="1" dirty="0">
                <a:solidFill>
                  <a:srgbClr val="002060"/>
                </a:solidFill>
              </a:rPr>
              <a:t>операций с межбюджетными трансфертами. Особенности отражения консолидируемых расчетов в годовой отчетности</a:t>
            </a:r>
            <a:r>
              <a:rPr lang="ru-RU" sz="4000" b="1" dirty="0">
                <a:solidFill>
                  <a:srgbClr val="3A7982"/>
                </a:solidFill>
              </a:rPr>
              <a:t>.</a:t>
            </a:r>
            <a:endParaRPr lang="ru-RU" sz="4000" b="1" cap="all" dirty="0">
              <a:solidFill>
                <a:srgbClr val="3A7982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dirty="0">
                <a:solidFill>
                  <a:srgbClr val="002060"/>
                </a:solidFill>
              </a:rPr>
              <a:t>Учет межбюджетных трансфертов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(главный распорядитель межбюджетных трансфертов)</a:t>
            </a: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10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Возврат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дебиторской задолженности прошлых лет от бюджетов муниципальных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образований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 smtClean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>
              <a:buNone/>
            </a:pPr>
            <a:endParaRPr lang="ru-RU" sz="3200" dirty="0"/>
          </a:p>
          <a:p>
            <a:pPr marL="109728" algn="just"/>
            <a:r>
              <a:rPr lang="ru-RU" sz="1600" dirty="0"/>
              <a:t>КДБ  – указывается 1-17 разряды кода классификации доходов бюджетов указывается 1-17 разряды кода классификации доходов бюджетов </a:t>
            </a:r>
            <a:r>
              <a:rPr lang="ru-RU" sz="1600" dirty="0" smtClean="0"/>
              <a:t>000 </a:t>
            </a:r>
            <a:r>
              <a:rPr lang="ru-RU" sz="1600" dirty="0"/>
              <a:t>2 18 00000 00 0000 150 «Доходы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лет»</a:t>
            </a:r>
          </a:p>
          <a:p>
            <a:pPr marL="109728" algn="just"/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5" y="2543566"/>
            <a:ext cx="8783067" cy="233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0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dirty="0">
                <a:solidFill>
                  <a:srgbClr val="002060"/>
                </a:solidFill>
              </a:rPr>
              <a:t>Учет межбюджетных трансфертов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(главный распорядитель межбюджетных трансфертов)</a:t>
            </a: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11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200" dirty="0">
                <a:solidFill>
                  <a:srgbClr val="3A7982"/>
                </a:solidFill>
              </a:rPr>
              <a:t>В порядке компенсации (дотации</a:t>
            </a:r>
            <a:r>
              <a:rPr lang="ru-RU" sz="3200" dirty="0" smtClean="0">
                <a:solidFill>
                  <a:srgbClr val="3A7982"/>
                </a:solidFill>
              </a:rPr>
              <a:t>)(МБТ, предоставленные без условия)</a:t>
            </a:r>
            <a:endParaRPr lang="ru-RU" sz="3200" dirty="0">
              <a:solidFill>
                <a:srgbClr val="3A7982"/>
              </a:solidFill>
            </a:endParaRPr>
          </a:p>
          <a:p>
            <a:pPr marL="109728" indent="0" algn="ctr">
              <a:buNone/>
            </a:pPr>
            <a:endParaRPr lang="ru-RU" sz="3200" dirty="0">
              <a:solidFill>
                <a:srgbClr val="3A7982"/>
              </a:solidFill>
            </a:endParaRPr>
          </a:p>
          <a:p>
            <a:pPr marL="109728" indent="0" algn="ctr">
              <a:buNone/>
            </a:pPr>
            <a:r>
              <a:rPr lang="ru-RU" sz="3200" dirty="0">
                <a:solidFill>
                  <a:srgbClr val="3A7982"/>
                </a:solidFill>
              </a:rPr>
              <a:t>Перечисления текущего года </a:t>
            </a:r>
          </a:p>
          <a:p>
            <a:pPr marL="109728" indent="0" algn="ctr">
              <a:buNone/>
            </a:pP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ru-RU" sz="3200" dirty="0"/>
              <a:t>Д-т 1 302 51 </a:t>
            </a:r>
            <a:r>
              <a:rPr lang="ru-RU" sz="3200" dirty="0" smtClean="0"/>
              <a:t>831 </a:t>
            </a:r>
            <a:r>
              <a:rPr lang="ru-RU" sz="3200" dirty="0"/>
              <a:t>К-т 1 304 05 251</a:t>
            </a:r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r>
              <a:rPr lang="ru-RU" sz="3200" dirty="0">
                <a:solidFill>
                  <a:srgbClr val="3A7982"/>
                </a:solidFill>
              </a:rPr>
              <a:t>Начисление расходов в сумме перечислений</a:t>
            </a:r>
          </a:p>
          <a:p>
            <a:pPr marL="109728" indent="0" algn="ctr">
              <a:buNone/>
            </a:pPr>
            <a:endParaRPr lang="ru-RU" sz="3200" dirty="0">
              <a:solidFill>
                <a:srgbClr val="3A7982"/>
              </a:solidFill>
            </a:endParaRPr>
          </a:p>
          <a:p>
            <a:pPr marL="109728" indent="0" algn="ctr">
              <a:buNone/>
            </a:pPr>
            <a:r>
              <a:rPr lang="ru-RU" sz="3200" dirty="0"/>
              <a:t>Д-т 1 401 20 251 К-т 1 302 51 </a:t>
            </a:r>
            <a:r>
              <a:rPr lang="ru-RU" sz="3200" dirty="0" smtClean="0"/>
              <a:t>731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845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088" y="1124744"/>
            <a:ext cx="85767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1 205 51 000 </a:t>
            </a:r>
            <a:r>
              <a:rPr lang="ru-RU" sz="3200" dirty="0" smtClean="0"/>
              <a:t>«</a:t>
            </a:r>
            <a:r>
              <a:rPr lang="ru-RU" sz="3200" dirty="0"/>
              <a:t>Расчеты по безвозмездным поступлениям текущего характера от других бюджетов бюджетной системы Российской </a:t>
            </a:r>
            <a:r>
              <a:rPr lang="ru-RU" sz="3200" dirty="0" smtClean="0"/>
              <a:t>Федерации»</a:t>
            </a:r>
          </a:p>
          <a:p>
            <a:pPr marL="109728" algn="ctr"/>
            <a:endParaRPr lang="ru-RU" sz="3200" dirty="0" smtClean="0"/>
          </a:p>
          <a:p>
            <a:pPr marL="452628" indent="-342900" algn="ctr">
              <a:buAutoNum type="arabicPlain"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205 61 000 </a:t>
            </a:r>
            <a:r>
              <a:rPr lang="ru-RU" sz="3200" dirty="0" smtClean="0"/>
              <a:t>«</a:t>
            </a:r>
            <a:r>
              <a:rPr lang="ru-RU" sz="3200" dirty="0"/>
              <a:t>Расчеты по поступлениям капитального характера от других бюджетов бюджетной системы Российской </a:t>
            </a:r>
            <a:r>
              <a:rPr lang="ru-RU" sz="3200" dirty="0" smtClean="0"/>
              <a:t>Федерации»</a:t>
            </a:r>
          </a:p>
          <a:p>
            <a:pPr marL="109728" algn="ctr"/>
            <a:endParaRPr lang="ru-RU" sz="3200" dirty="0"/>
          </a:p>
          <a:p>
            <a:pPr marL="109728"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56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3914" y="1124744"/>
            <a:ext cx="793711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Доходы от межбюджетных трансфертов, предоставляемых </a:t>
            </a:r>
            <a:r>
              <a:rPr lang="ru-RU" sz="2400" b="1" dirty="0">
                <a:solidFill>
                  <a:srgbClr val="002060"/>
                </a:solidFill>
              </a:rPr>
              <a:t>без условий при передаче активов</a:t>
            </a:r>
            <a:r>
              <a:rPr lang="ru-RU" sz="2400" dirty="0">
                <a:solidFill>
                  <a:srgbClr val="002060"/>
                </a:solidFill>
              </a:rPr>
              <a:t>, признаются в бухгалтерском учете </a:t>
            </a:r>
            <a:r>
              <a:rPr lang="ru-RU" sz="2400" b="1" dirty="0">
                <a:solidFill>
                  <a:srgbClr val="002060"/>
                </a:solidFill>
              </a:rPr>
              <a:t>по факту возникновения права </a:t>
            </a:r>
            <a:r>
              <a:rPr lang="ru-RU" sz="2400" dirty="0">
                <a:solidFill>
                  <a:srgbClr val="002060"/>
                </a:solidFill>
              </a:rPr>
              <a:t>на их </a:t>
            </a:r>
            <a:r>
              <a:rPr lang="ru-RU" sz="2400" dirty="0" smtClean="0">
                <a:solidFill>
                  <a:srgbClr val="002060"/>
                </a:solidFill>
              </a:rPr>
              <a:t>получение, </a:t>
            </a:r>
            <a:r>
              <a:rPr lang="ru-RU" sz="2400" dirty="0">
                <a:solidFill>
                  <a:srgbClr val="002060"/>
                </a:solidFill>
              </a:rPr>
              <a:t>в части, относящейся к текущему периоду - </a:t>
            </a:r>
            <a:r>
              <a:rPr lang="ru-RU" sz="2400" b="1" dirty="0">
                <a:solidFill>
                  <a:srgbClr val="002060"/>
                </a:solidFill>
              </a:rPr>
              <a:t>доходами текущего отчетного </a:t>
            </a:r>
            <a:r>
              <a:rPr lang="ru-RU" sz="2400" b="1" dirty="0" smtClean="0">
                <a:solidFill>
                  <a:srgbClr val="002060"/>
                </a:solidFill>
              </a:rPr>
              <a:t>периода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3400" dirty="0" smtClean="0"/>
              <a:t>Д-т 1 205 </a:t>
            </a:r>
            <a:r>
              <a:rPr lang="ru-RU" sz="3400" dirty="0" smtClean="0"/>
              <a:t>51 </a:t>
            </a:r>
            <a:r>
              <a:rPr lang="ru-RU" sz="3400" dirty="0" smtClean="0"/>
              <a:t>561 К-т 1 401 10 </a:t>
            </a:r>
            <a:r>
              <a:rPr lang="ru-RU" sz="3400" dirty="0" smtClean="0"/>
              <a:t>151</a:t>
            </a:r>
            <a:endParaRPr lang="ru-RU" sz="3400" dirty="0" smtClean="0"/>
          </a:p>
          <a:p>
            <a:pPr algn="ctr"/>
            <a:endParaRPr lang="ru-RU" sz="3600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Уведомление по расчетам между бюджетами (ф.0504817)</a:t>
            </a:r>
          </a:p>
          <a:p>
            <a:pPr algn="ctr"/>
            <a:endParaRPr lang="ru-RU" sz="3600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871" y="1196752"/>
            <a:ext cx="8471776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/>
            <a:r>
              <a:rPr lang="ru-RU" sz="2400" dirty="0">
                <a:solidFill>
                  <a:srgbClr val="002060"/>
                </a:solidFill>
              </a:rPr>
              <a:t>Доходы от межбюджетных трансфертов, предоставляемых </a:t>
            </a:r>
            <a:r>
              <a:rPr lang="ru-RU" sz="2400" b="1" dirty="0">
                <a:solidFill>
                  <a:srgbClr val="002060"/>
                </a:solidFill>
              </a:rPr>
              <a:t>с условиями при передаче активо</a:t>
            </a:r>
            <a:r>
              <a:rPr lang="ru-RU" sz="2400" dirty="0">
                <a:solidFill>
                  <a:srgbClr val="002060"/>
                </a:solidFill>
              </a:rPr>
              <a:t>в, признаются в бухгалтерском учете </a:t>
            </a:r>
            <a:r>
              <a:rPr lang="ru-RU" sz="2400" b="1" dirty="0">
                <a:solidFill>
                  <a:srgbClr val="002060"/>
                </a:solidFill>
              </a:rPr>
              <a:t>по факту возникновения права </a:t>
            </a:r>
            <a:r>
              <a:rPr lang="ru-RU" sz="2400" dirty="0">
                <a:solidFill>
                  <a:srgbClr val="002060"/>
                </a:solidFill>
              </a:rPr>
              <a:t>на их получение </a:t>
            </a:r>
            <a:r>
              <a:rPr lang="ru-RU" sz="2400" b="1" dirty="0">
                <a:solidFill>
                  <a:srgbClr val="002060"/>
                </a:solidFill>
              </a:rPr>
              <a:t>доходами будущих периодов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109728" algn="ctr"/>
            <a:endParaRPr lang="ru-RU" sz="2400" dirty="0" smtClean="0">
              <a:solidFill>
                <a:srgbClr val="002060"/>
              </a:solidFill>
            </a:endParaRPr>
          </a:p>
          <a:p>
            <a:pPr marL="109728" algn="ctr"/>
            <a:r>
              <a:rPr lang="ru-RU" sz="3500" dirty="0" smtClean="0"/>
              <a:t>Д-т </a:t>
            </a:r>
            <a:r>
              <a:rPr lang="ru-RU" sz="3500" dirty="0"/>
              <a:t>1 205 51(61) 561  К-т 1 401 </a:t>
            </a:r>
            <a:r>
              <a:rPr lang="ru-RU" sz="3500" dirty="0" smtClean="0"/>
              <a:t>40 151 (161)</a:t>
            </a:r>
          </a:p>
          <a:p>
            <a:pPr marL="109728" algn="ctr"/>
            <a:endParaRPr lang="ru-RU" sz="2400" dirty="0" smtClean="0"/>
          </a:p>
          <a:p>
            <a:pPr marL="109728" algn="ctr"/>
            <a:r>
              <a:rPr lang="ru-RU" sz="2400" dirty="0" smtClean="0">
                <a:solidFill>
                  <a:srgbClr val="FF0000"/>
                </a:solidFill>
              </a:rPr>
              <a:t>Соглашение о предоставлении межбюджетного трансферта </a:t>
            </a:r>
          </a:p>
          <a:p>
            <a:pPr marL="109728" algn="ctr"/>
            <a:r>
              <a:rPr lang="ru-RU" sz="2400" dirty="0">
                <a:solidFill>
                  <a:srgbClr val="FF0000"/>
                </a:solidFill>
              </a:rPr>
              <a:t>Уведомление по расчетам между бюджетами (ф.0504817)</a:t>
            </a:r>
          </a:p>
          <a:p>
            <a:pPr marL="109728" algn="ctr"/>
            <a:endParaRPr lang="ru-RU" sz="2400" dirty="0" smtClean="0"/>
          </a:p>
          <a:p>
            <a:pPr marL="109728" algn="ctr"/>
            <a:endParaRPr lang="ru-RU" sz="2400" dirty="0"/>
          </a:p>
          <a:p>
            <a:pPr marL="109728" algn="ctr"/>
            <a:endParaRPr lang="ru-RU" sz="2400" dirty="0" smtClean="0">
              <a:solidFill>
                <a:srgbClr val="002060"/>
              </a:solidFill>
            </a:endParaRPr>
          </a:p>
          <a:p>
            <a:pPr marL="109728" algn="ctr"/>
            <a:endParaRPr lang="ru-RU" sz="2400" dirty="0">
              <a:solidFill>
                <a:srgbClr val="002060"/>
              </a:solidFill>
            </a:endParaRPr>
          </a:p>
          <a:p>
            <a:pPr marL="109728" algn="ctr"/>
            <a:endParaRPr lang="ru-RU" sz="2400" dirty="0" smtClean="0">
              <a:solidFill>
                <a:srgbClr val="002060"/>
              </a:solidFill>
            </a:endParaRPr>
          </a:p>
          <a:p>
            <a:pPr marL="109728" algn="ctr"/>
            <a:endParaRPr lang="ru-RU" sz="2400" dirty="0">
              <a:solidFill>
                <a:srgbClr val="002060"/>
              </a:solidFill>
            </a:endParaRPr>
          </a:p>
          <a:p>
            <a:pPr marL="109728" indent="0"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073" y="1700808"/>
            <a:ext cx="835701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Доходы будущих периодов </a:t>
            </a:r>
            <a:r>
              <a:rPr lang="ru-RU" sz="2400" dirty="0">
                <a:solidFill>
                  <a:srgbClr val="002060"/>
                </a:solidFill>
              </a:rPr>
              <a:t>от межбюджетных трансфертов признаются в составе доходов от межбюджетных трансфертов </a:t>
            </a:r>
            <a:r>
              <a:rPr lang="ru-RU" sz="2400" b="1" dirty="0">
                <a:solidFill>
                  <a:srgbClr val="002060"/>
                </a:solidFill>
              </a:rPr>
              <a:t>текущего отчетного периода </a:t>
            </a:r>
            <a:r>
              <a:rPr lang="ru-RU" sz="2400" dirty="0">
                <a:solidFill>
                  <a:srgbClr val="002060"/>
                </a:solidFill>
              </a:rPr>
              <a:t>по мере </a:t>
            </a:r>
            <a:r>
              <a:rPr lang="ru-RU" sz="2400" b="1" dirty="0">
                <a:solidFill>
                  <a:srgbClr val="002060"/>
                </a:solidFill>
              </a:rPr>
              <a:t>выполнения условий при передаче активов </a:t>
            </a:r>
            <a:r>
              <a:rPr lang="ru-RU" sz="2400" dirty="0">
                <a:solidFill>
                  <a:srgbClr val="002060"/>
                </a:solidFill>
              </a:rPr>
              <a:t>в части, относящейся к отчетному </a:t>
            </a:r>
            <a:r>
              <a:rPr lang="ru-RU" sz="2400" dirty="0" smtClean="0">
                <a:solidFill>
                  <a:srgbClr val="002060"/>
                </a:solidFill>
              </a:rPr>
              <a:t>периоду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3400" dirty="0"/>
              <a:t>Д-т 1 </a:t>
            </a:r>
            <a:r>
              <a:rPr lang="ru-RU" sz="3400" dirty="0" smtClean="0"/>
              <a:t>401 40 151(161) К-т </a:t>
            </a:r>
            <a:r>
              <a:rPr lang="ru-RU" sz="3400" dirty="0"/>
              <a:t>1 </a:t>
            </a:r>
            <a:r>
              <a:rPr lang="ru-RU" sz="3400" dirty="0" smtClean="0"/>
              <a:t>401 10 151(161)</a:t>
            </a:r>
            <a:endParaRPr lang="ru-RU" sz="3400" dirty="0"/>
          </a:p>
          <a:p>
            <a:pPr algn="ctr"/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2060"/>
                </a:solidFill>
              </a:rPr>
              <a:t>Учет межбюджетных трансфертов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(администратор доходов от предоставления МБТ)</a:t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200" dirty="0">
                <a:solidFill>
                  <a:srgbClr val="3A7982"/>
                </a:solidFill>
              </a:rPr>
              <a:t>Остатки МБТ, подлежащие возврату в доход бюджета </a:t>
            </a:r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algn="just"/>
            <a:r>
              <a:rPr lang="ru-RU" dirty="0"/>
              <a:t>КДБ 1 – указывается 1-17 разряды кода классификации доходов бюджетов   </a:t>
            </a:r>
            <a:r>
              <a:rPr lang="ru-RU" dirty="0" smtClean="0"/>
              <a:t>                          000 </a:t>
            </a:r>
            <a:r>
              <a:rPr lang="ru-RU" dirty="0"/>
              <a:t>2 </a:t>
            </a:r>
            <a:r>
              <a:rPr lang="ru-RU" dirty="0" smtClean="0"/>
              <a:t>02 </a:t>
            </a:r>
            <a:r>
              <a:rPr lang="ru-RU" dirty="0"/>
              <a:t>00000 00 0000 </a:t>
            </a:r>
            <a:r>
              <a:rPr lang="ru-RU" dirty="0" smtClean="0"/>
              <a:t>150 «Безвозмездные поступления от других бюджетов бюджетной системы Российской Федерации»</a:t>
            </a:r>
          </a:p>
          <a:p>
            <a:pPr marL="109728" algn="just"/>
            <a:r>
              <a:rPr lang="ru-RU" dirty="0" smtClean="0"/>
              <a:t>КДБ 2 </a:t>
            </a:r>
            <a:r>
              <a:rPr lang="ru-RU" dirty="0"/>
              <a:t>- указывается 1-17 разряды кода классификации доходов бюджетов                             000 2 </a:t>
            </a:r>
            <a:r>
              <a:rPr lang="ru-RU" dirty="0" smtClean="0"/>
              <a:t>19 </a:t>
            </a:r>
            <a:r>
              <a:rPr lang="ru-RU" dirty="0"/>
              <a:t>00000 00 0000 150 «Безвозмездные поступления от других бюджетов бюджетной системы российской федерации»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858289"/>
              </p:ext>
            </p:extLst>
          </p:nvPr>
        </p:nvGraphicFramePr>
        <p:xfrm>
          <a:off x="141971" y="2204865"/>
          <a:ext cx="8862654" cy="247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7981"/>
                <a:gridCol w="2520280"/>
                <a:gridCol w="2344393"/>
              </a:tblGrid>
              <a:tr h="312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Содержание </a:t>
                      </a:r>
                      <a:r>
                        <a:rPr lang="ru-RU" sz="1700" b="1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операции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Дебет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Кредит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079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rgbClr val="3A7982"/>
                          </a:solidFill>
                          <a:effectLst/>
                        </a:rPr>
                        <a:t>Начисление </a:t>
                      </a:r>
                      <a:r>
                        <a:rPr lang="ru-RU" sz="2000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возврата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неиспользованного остатка МБТ </a:t>
                      </a:r>
                      <a:endParaRPr lang="ru-RU" sz="20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 smtClean="0">
                          <a:effectLst/>
                        </a:rPr>
                        <a:t>КДБ1 1 401 40 151(161)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u="none" strike="noStrike" dirty="0" smtClean="0">
                          <a:effectLst/>
                        </a:rPr>
                        <a:t>КДБ2 </a:t>
                      </a:r>
                      <a:r>
                        <a:rPr lang="ru-RU" sz="1700" u="none" strike="noStrike" dirty="0">
                          <a:effectLst/>
                        </a:rPr>
                        <a:t>1 </a:t>
                      </a:r>
                      <a:r>
                        <a:rPr lang="ru-RU" sz="1700" u="none" strike="noStrike" dirty="0" smtClean="0">
                          <a:effectLst/>
                        </a:rPr>
                        <a:t> </a:t>
                      </a:r>
                      <a:r>
                        <a:rPr lang="ru-RU" sz="1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303</a:t>
                      </a:r>
                      <a:r>
                        <a:rPr lang="ru-RU" sz="17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05 </a:t>
                      </a:r>
                      <a:r>
                        <a:rPr lang="ru-RU" sz="17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731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  <a:tr h="1079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Перечисление </a:t>
                      </a:r>
                      <a:r>
                        <a:rPr lang="ru-RU" sz="2000" u="none" strike="noStrike" dirty="0">
                          <a:solidFill>
                            <a:srgbClr val="3A7982"/>
                          </a:solidFill>
                          <a:effectLst/>
                        </a:rPr>
                        <a:t>сумм </a:t>
                      </a:r>
                      <a:r>
                        <a:rPr lang="ru-RU" sz="2000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остатков МБТ, </a:t>
                      </a:r>
                      <a:r>
                        <a:rPr lang="ru-RU" sz="2000" u="none" strike="noStrike" dirty="0">
                          <a:solidFill>
                            <a:srgbClr val="3A7982"/>
                          </a:solidFill>
                          <a:effectLst/>
                        </a:rPr>
                        <a:t>подлежащих </a:t>
                      </a:r>
                      <a:r>
                        <a:rPr lang="ru-RU" sz="2000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возврату</a:t>
                      </a:r>
                      <a:endParaRPr lang="ru-RU" sz="20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effectLst/>
                        </a:rPr>
                        <a:t>КДБ2 1 </a:t>
                      </a:r>
                      <a:r>
                        <a:rPr lang="ru-RU" sz="20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303</a:t>
                      </a:r>
                      <a:r>
                        <a:rPr lang="ru-RU" sz="20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05 831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КДБ2 </a:t>
                      </a:r>
                      <a:r>
                        <a:rPr lang="ru-RU" sz="1800" u="none" strike="noStrike" dirty="0">
                          <a:effectLst/>
                        </a:rPr>
                        <a:t>1 </a:t>
                      </a:r>
                      <a:r>
                        <a:rPr lang="ru-RU" sz="1800" u="none" strike="noStrike" dirty="0" smtClean="0">
                          <a:effectLst/>
                        </a:rPr>
                        <a:t>210 02 151(161)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0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17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641" y="980728"/>
            <a:ext cx="909435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Возврат дебиторской задолженности прошлых лет от юридических и физических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лиц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09728" indent="0" algn="r">
              <a:buNone/>
            </a:pPr>
            <a:endParaRPr lang="ru-RU" sz="2000" dirty="0" smtClean="0"/>
          </a:p>
          <a:p>
            <a:pPr marL="109728" indent="0" algn="r">
              <a:buNone/>
            </a:pPr>
            <a:endParaRPr lang="ru-RU" sz="2000" dirty="0"/>
          </a:p>
          <a:p>
            <a:pPr marL="109728" indent="0" algn="r">
              <a:buNone/>
            </a:pPr>
            <a:endParaRPr lang="ru-RU" sz="2000" dirty="0" smtClean="0"/>
          </a:p>
          <a:p>
            <a:pPr marL="109728" indent="0" algn="r">
              <a:buNone/>
            </a:pPr>
            <a:endParaRPr lang="ru-RU" sz="2000" dirty="0" smtClean="0"/>
          </a:p>
          <a:p>
            <a:pPr marL="109728" indent="0" algn="r">
              <a:buNone/>
            </a:pPr>
            <a:endParaRPr lang="ru-RU" sz="2000" dirty="0" smtClean="0"/>
          </a:p>
          <a:p>
            <a:pPr marL="109728" indent="0">
              <a:buNone/>
            </a:pPr>
            <a:endParaRPr lang="ru-RU" sz="1600" dirty="0" smtClean="0"/>
          </a:p>
          <a:p>
            <a:pPr marL="109728" indent="0">
              <a:buNone/>
            </a:pPr>
            <a:endParaRPr lang="ru-RU" sz="1600" dirty="0"/>
          </a:p>
          <a:p>
            <a:pPr marL="109728" indent="0">
              <a:buNone/>
            </a:pPr>
            <a:r>
              <a:rPr lang="ru-RU" sz="1600" dirty="0" smtClean="0"/>
              <a:t>КДБ </a:t>
            </a:r>
            <a:r>
              <a:rPr lang="ru-RU" sz="1600" dirty="0"/>
              <a:t>- указывается 1-17 разряды кода классификации доходов бюджетов </a:t>
            </a:r>
          </a:p>
          <a:p>
            <a:r>
              <a:rPr lang="ru-RU" sz="1600" dirty="0"/>
              <a:t>000 1 13 00000 00 0000 000 </a:t>
            </a:r>
            <a:r>
              <a:rPr lang="ru-RU" sz="1600" dirty="0" smtClean="0"/>
              <a:t>«Доходы от оказания платных услуг и компенсации затрат государства»  КОСГУ соответственно требованиям 209н </a:t>
            </a:r>
          </a:p>
          <a:p>
            <a:r>
              <a:rPr lang="ru-RU" sz="1600" dirty="0" smtClean="0"/>
              <a:t>  КДБ </a:t>
            </a:r>
            <a:r>
              <a:rPr lang="ru-RU" sz="1600" dirty="0"/>
              <a:t>2 – указывается 1-17 разряды кода классификации доходов </a:t>
            </a:r>
            <a:r>
              <a:rPr lang="ru-RU" sz="1600" dirty="0" smtClean="0"/>
              <a:t> </a:t>
            </a:r>
            <a:r>
              <a:rPr lang="ru-RU" sz="1600" dirty="0"/>
              <a:t>000 2 19 00000 00 0000 150 «Безвозмездные поступления от других бюджетов бюджетной системы </a:t>
            </a:r>
            <a:r>
              <a:rPr lang="ru-RU" sz="1600" dirty="0" smtClean="0"/>
              <a:t>Российской Федерации»</a:t>
            </a:r>
            <a:endParaRPr lang="ru-RU" sz="1600" dirty="0"/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86570"/>
              </p:ext>
            </p:extLst>
          </p:nvPr>
        </p:nvGraphicFramePr>
        <p:xfrm>
          <a:off x="256123" y="1700808"/>
          <a:ext cx="8810989" cy="3456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980"/>
                <a:gridCol w="2340476"/>
                <a:gridCol w="2480533"/>
              </a:tblGrid>
              <a:tr h="3691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Содержание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операции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Дебет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Кредит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75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54727D"/>
                          </a:solidFill>
                        </a:rPr>
                        <a:t>Начисление задолженности по возврату от должника</a:t>
                      </a:r>
                      <a:endParaRPr lang="ru-RU" sz="1600" b="1" dirty="0">
                        <a:solidFill>
                          <a:srgbClr val="54727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 1 209 36 560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КДБ1 401 10 136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75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54727D"/>
                          </a:solidFill>
                        </a:rPr>
                        <a:t>Поступление дебиторской задолженности</a:t>
                      </a:r>
                      <a:endParaRPr lang="ru-RU" sz="1600" b="1" dirty="0">
                        <a:solidFill>
                          <a:srgbClr val="54727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 1 210 02 136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 1 209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36 660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744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rgbClr val="54727D"/>
                          </a:solidFill>
                          <a:effectLst/>
                        </a:rPr>
                        <a:t>Начисление восстановленного остатка в связи с возвратом целевых МБТ прошлых периодов</a:t>
                      </a:r>
                      <a:endParaRPr lang="ru-RU" sz="1600" b="1" i="0" u="none" strike="noStrike" dirty="0" smtClean="0">
                        <a:solidFill>
                          <a:srgbClr val="54727D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54727D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КДБ2 1 401 10 151(161)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КДБ2 1 303 05 731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6375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54727D"/>
                          </a:solidFill>
                        </a:rPr>
                        <a:t>Возврат остатка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КДБ2 1  303 05 831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КДБ2 1 210 02 151(161)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18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796" y="1124744"/>
            <a:ext cx="88424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4727D"/>
                </a:solidFill>
              </a:rPr>
              <a:t>Уменьшение </a:t>
            </a:r>
            <a:r>
              <a:rPr lang="ru-RU" sz="2800" b="1" dirty="0">
                <a:solidFill>
                  <a:srgbClr val="54727D"/>
                </a:solidFill>
              </a:rPr>
              <a:t>дебиторской задолженности по доходам от предоставления целевых межбюджетных трансфертов в связи с уменьшением объема целевого межбюджетного трансферта </a:t>
            </a:r>
            <a:endParaRPr lang="ru-RU" sz="2800" b="1" dirty="0" smtClean="0">
              <a:solidFill>
                <a:srgbClr val="54727D"/>
              </a:solidFill>
            </a:endParaRPr>
          </a:p>
          <a:p>
            <a:pPr algn="ctr"/>
            <a:endParaRPr lang="ru-RU" sz="2800" b="1" dirty="0">
              <a:solidFill>
                <a:srgbClr val="54727D"/>
              </a:solidFill>
            </a:endParaRPr>
          </a:p>
          <a:p>
            <a:pPr algn="ctr"/>
            <a:endParaRPr lang="ru-RU" sz="2800" b="1" dirty="0" smtClean="0">
              <a:solidFill>
                <a:srgbClr val="54727D"/>
              </a:solidFill>
            </a:endParaRPr>
          </a:p>
          <a:p>
            <a:pPr algn="ctr"/>
            <a:r>
              <a:rPr lang="ru-RU" sz="2800" dirty="0" smtClean="0"/>
              <a:t>Д-т </a:t>
            </a:r>
            <a:r>
              <a:rPr lang="ru-RU" sz="2800" dirty="0"/>
              <a:t>1 401 40 151 (</a:t>
            </a:r>
            <a:r>
              <a:rPr lang="ru-RU" sz="2800" dirty="0" smtClean="0"/>
              <a:t>161)     К-т </a:t>
            </a:r>
            <a:r>
              <a:rPr lang="ru-RU" sz="2800" dirty="0"/>
              <a:t>1 205 51(61) </a:t>
            </a:r>
            <a:r>
              <a:rPr lang="ru-RU" sz="2800" dirty="0" smtClean="0"/>
              <a:t>661</a:t>
            </a:r>
          </a:p>
          <a:p>
            <a:pPr algn="ctr"/>
            <a:endParaRPr lang="ru-RU" sz="2800" b="1" dirty="0">
              <a:solidFill>
                <a:srgbClr val="54727D"/>
              </a:solidFill>
            </a:endParaRPr>
          </a:p>
          <a:p>
            <a:pPr algn="ctr"/>
            <a:endParaRPr lang="ru-RU" b="1" dirty="0" smtClean="0">
              <a:solidFill>
                <a:srgbClr val="54727D"/>
              </a:solidFill>
            </a:endParaRPr>
          </a:p>
          <a:p>
            <a:pPr algn="ctr"/>
            <a:endParaRPr lang="ru-RU" b="1" dirty="0">
              <a:solidFill>
                <a:srgbClr val="54727D"/>
              </a:solidFill>
            </a:endParaRPr>
          </a:p>
          <a:p>
            <a:pPr algn="ctr"/>
            <a:endParaRPr lang="ru-RU" b="1" dirty="0">
              <a:solidFill>
                <a:srgbClr val="5472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>
                  <a:alpha val="60000"/>
                </a:srgbClr>
              </a:gs>
              <a:gs pos="34000">
                <a:srgbClr val="45C08A">
                  <a:alpha val="60000"/>
                </a:srgbClr>
              </a:gs>
              <a:gs pos="64000">
                <a:srgbClr val="40A18D">
                  <a:alpha val="60000"/>
                </a:srgbClr>
              </a:gs>
              <a:gs pos="100000">
                <a:srgbClr val="3A7982"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45640" y="260648"/>
            <a:ext cx="91546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endParaRPr lang="ru-RU" sz="5400" b="1" dirty="0" smtClean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endParaRPr lang="ru-RU" sz="54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endParaRPr lang="ru-RU" sz="5400" b="1" dirty="0" smtClean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</a:t>
            </a:r>
          </a:p>
          <a:p>
            <a:pPr algn="ctr">
              <a:lnSpc>
                <a:spcPts val="3600"/>
              </a:lnSpc>
            </a:pPr>
            <a:endParaRPr lang="ru-RU" sz="72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составления Справок</a:t>
            </a:r>
          </a:p>
          <a:p>
            <a:pPr algn="ctr">
              <a:lnSpc>
                <a:spcPts val="3600"/>
              </a:lnSpc>
            </a:pPr>
            <a:endParaRPr lang="ru-RU" sz="72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консолидируемым</a:t>
            </a:r>
          </a:p>
          <a:p>
            <a:pPr algn="ctr">
              <a:lnSpc>
                <a:spcPts val="3600"/>
              </a:lnSpc>
            </a:pPr>
            <a:endParaRPr lang="ru-RU" sz="72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72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расчетам (ф. 0503125)</a:t>
            </a:r>
            <a:endParaRPr lang="ru-RU" sz="7200" b="1" dirty="0">
              <a:solidFill>
                <a:srgbClr val="00206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>
                  <a:alpha val="60000"/>
                </a:srgbClr>
              </a:gs>
              <a:gs pos="34000">
                <a:srgbClr val="45C08A">
                  <a:alpha val="60000"/>
                </a:srgbClr>
              </a:gs>
              <a:gs pos="64000">
                <a:srgbClr val="40A18D">
                  <a:alpha val="60000"/>
                </a:srgbClr>
              </a:gs>
              <a:gs pos="100000">
                <a:srgbClr val="3A7982"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45640" y="260648"/>
            <a:ext cx="9154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endParaRPr lang="ru-RU" sz="4000" b="1" dirty="0" smtClean="0">
              <a:solidFill>
                <a:srgbClr val="3A7982"/>
              </a:solidFill>
            </a:endParaRPr>
          </a:p>
          <a:p>
            <a:pPr algn="ctr">
              <a:lnSpc>
                <a:spcPts val="3600"/>
              </a:lnSpc>
            </a:pPr>
            <a:endParaRPr lang="ru-RU" sz="4000" b="1" dirty="0">
              <a:solidFill>
                <a:srgbClr val="3A7982"/>
              </a:solidFill>
            </a:endParaRPr>
          </a:p>
          <a:p>
            <a:pPr algn="ctr">
              <a:lnSpc>
                <a:spcPts val="3600"/>
              </a:lnSpc>
            </a:pPr>
            <a:endParaRPr lang="ru-RU" sz="4000" b="1" dirty="0" smtClean="0">
              <a:solidFill>
                <a:srgbClr val="3A7982"/>
              </a:solidFill>
            </a:endParaRPr>
          </a:p>
          <a:p>
            <a:pPr algn="ctr">
              <a:lnSpc>
                <a:spcPts val="3600"/>
              </a:lnSpc>
            </a:pPr>
            <a:endParaRPr lang="ru-RU" sz="4000" b="1" dirty="0">
              <a:solidFill>
                <a:srgbClr val="3A7982"/>
              </a:solidFill>
            </a:endParaRPr>
          </a:p>
          <a:p>
            <a:pPr algn="ctr">
              <a:lnSpc>
                <a:spcPts val="3600"/>
              </a:lnSpc>
            </a:pPr>
            <a:endParaRPr lang="ru-RU" sz="4000" b="1" dirty="0" smtClean="0">
              <a:solidFill>
                <a:srgbClr val="3A7982"/>
              </a:solidFill>
            </a:endParaRPr>
          </a:p>
          <a:p>
            <a:pPr algn="ctr">
              <a:lnSpc>
                <a:spcPts val="3600"/>
              </a:lnSpc>
            </a:pPr>
            <a:r>
              <a:rPr lang="ru-RU" sz="6000" b="1" dirty="0" smtClean="0">
                <a:solidFill>
                  <a:srgbClr val="3A7982"/>
                </a:solidFill>
              </a:rPr>
              <a:t>Порядок </a:t>
            </a:r>
            <a:r>
              <a:rPr lang="ru-RU" sz="6000" b="1" dirty="0">
                <a:solidFill>
                  <a:srgbClr val="3A7982"/>
                </a:solidFill>
              </a:rPr>
              <a:t>учета операций с межбюджетными трансфертами. </a:t>
            </a:r>
            <a:endParaRPr lang="ru-RU" sz="6000" b="1" dirty="0">
              <a:solidFill>
                <a:srgbClr val="3A7982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Порядок применения КОСГУ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20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83" y="980728"/>
            <a:ext cx="8920218" cy="188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247" y="1268760"/>
            <a:ext cx="89766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151</a:t>
            </a:r>
            <a:r>
              <a:rPr lang="ru-RU" sz="3600" b="1" dirty="0" smtClean="0"/>
              <a:t>    </a:t>
            </a:r>
          </a:p>
          <a:p>
            <a:pPr algn="just"/>
            <a:r>
              <a:rPr lang="ru-RU" sz="2800" b="1" dirty="0" smtClean="0"/>
              <a:t>  Безвозмездные       Денежные     Текущий характер</a:t>
            </a:r>
            <a:endParaRPr lang="ru-RU" sz="2800" b="1" dirty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161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/>
              <a:t>  Безвозмездные   Денежные      Капитальный характер</a:t>
            </a:r>
            <a:endParaRPr lang="ru-RU" sz="2800" b="1" dirty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191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/>
              <a:t> Безвозмездные    </a:t>
            </a:r>
            <a:r>
              <a:rPr lang="ru-RU" sz="2800" b="1" dirty="0" err="1" smtClean="0"/>
              <a:t>Неденежные</a:t>
            </a:r>
            <a:r>
              <a:rPr lang="ru-RU" sz="2800" b="1" dirty="0" smtClean="0"/>
              <a:t>   Текущий  характер</a:t>
            </a:r>
            <a:endParaRPr lang="ru-RU" sz="2800" b="1" dirty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195</a:t>
            </a:r>
          </a:p>
          <a:p>
            <a:pPr algn="just"/>
            <a:r>
              <a:rPr lang="ru-RU" sz="2800" b="1" dirty="0" smtClean="0"/>
              <a:t>Безвозмездные     </a:t>
            </a:r>
            <a:r>
              <a:rPr lang="ru-RU" sz="2800" b="1" dirty="0" err="1" smtClean="0"/>
              <a:t>Неденежные</a:t>
            </a:r>
            <a:r>
              <a:rPr lang="ru-RU" sz="2800" b="1" dirty="0" smtClean="0"/>
              <a:t>    Капитальный характер</a:t>
            </a:r>
            <a:endParaRPr lang="ru-RU" sz="28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06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Порядок применения КОСГУ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21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971" y="1244878"/>
            <a:ext cx="897662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3A7982"/>
                </a:solidFill>
              </a:rPr>
              <a:t>На подстатью 189 </a:t>
            </a:r>
            <a:r>
              <a:rPr lang="ru-RU" sz="2200" b="1" dirty="0" smtClean="0">
                <a:solidFill>
                  <a:srgbClr val="3A7982"/>
                </a:solidFill>
              </a:rPr>
              <a:t>«Иные доходы» </a:t>
            </a:r>
            <a:r>
              <a:rPr lang="ru-RU" sz="2200" dirty="0" smtClean="0"/>
              <a:t>- поступления </a:t>
            </a:r>
            <a:r>
              <a:rPr lang="ru-RU" sz="2200" dirty="0"/>
              <a:t>денежных документов при реорганизации, ликвидации учреждения</a:t>
            </a:r>
          </a:p>
          <a:p>
            <a:pPr algn="just"/>
            <a:r>
              <a:rPr lang="ru-RU" sz="2200" b="1" dirty="0">
                <a:solidFill>
                  <a:srgbClr val="3A7982"/>
                </a:solidFill>
              </a:rPr>
              <a:t>На подстатью 191 </a:t>
            </a:r>
            <a:r>
              <a:rPr lang="ru-RU" sz="2200" b="1" dirty="0" smtClean="0">
                <a:solidFill>
                  <a:srgbClr val="3A7982"/>
                </a:solidFill>
              </a:rPr>
              <a:t>«Безвозмездные </a:t>
            </a:r>
            <a:r>
              <a:rPr lang="ru-RU" sz="2200" b="1" dirty="0" err="1">
                <a:solidFill>
                  <a:srgbClr val="3A7982"/>
                </a:solidFill>
              </a:rPr>
              <a:t>неденежные</a:t>
            </a:r>
            <a:r>
              <a:rPr lang="ru-RU" sz="2200" b="1" dirty="0">
                <a:solidFill>
                  <a:srgbClr val="3A7982"/>
                </a:solidFill>
              </a:rPr>
              <a:t> поступления текущего характера от сектора государственного управления и организаций государственного </a:t>
            </a:r>
            <a:r>
              <a:rPr lang="ru-RU" sz="2200" b="1" dirty="0" smtClean="0">
                <a:solidFill>
                  <a:srgbClr val="3A7982"/>
                </a:solidFill>
              </a:rPr>
              <a:t>сектора»</a:t>
            </a:r>
            <a:r>
              <a:rPr lang="ru-RU" sz="2200" dirty="0" smtClean="0">
                <a:solidFill>
                  <a:srgbClr val="3A7982"/>
                </a:solidFill>
              </a:rPr>
              <a:t> -</a:t>
            </a:r>
            <a:r>
              <a:rPr lang="ru-RU" sz="2200" dirty="0" smtClean="0"/>
              <a:t> безвозмездные </a:t>
            </a:r>
            <a:r>
              <a:rPr lang="ru-RU" sz="2200" dirty="0" err="1"/>
              <a:t>неденежные</a:t>
            </a:r>
            <a:r>
              <a:rPr lang="ru-RU" sz="2200" dirty="0"/>
              <a:t> поступления текущего характера в сектор государственного управления от сектора государственного управления и организаций государственного </a:t>
            </a:r>
            <a:r>
              <a:rPr lang="ru-RU" sz="2200" dirty="0" smtClean="0"/>
              <a:t>сектора (материалы, текущая дебиторская и кредиторская задолженность)</a:t>
            </a:r>
          </a:p>
          <a:p>
            <a:pPr algn="just"/>
            <a:r>
              <a:rPr lang="ru-RU" sz="2200" dirty="0">
                <a:solidFill>
                  <a:srgbClr val="3A7982"/>
                </a:solidFill>
              </a:rPr>
              <a:t> </a:t>
            </a:r>
            <a:r>
              <a:rPr lang="ru-RU" sz="2200" b="1" dirty="0">
                <a:solidFill>
                  <a:srgbClr val="3A7982"/>
                </a:solidFill>
              </a:rPr>
              <a:t>На подстатью 195 </a:t>
            </a:r>
            <a:r>
              <a:rPr lang="ru-RU" sz="2200" b="1" dirty="0" smtClean="0">
                <a:solidFill>
                  <a:srgbClr val="3A7982"/>
                </a:solidFill>
              </a:rPr>
              <a:t>«Безвозмездные </a:t>
            </a:r>
            <a:r>
              <a:rPr lang="ru-RU" sz="2200" b="1" dirty="0" err="1">
                <a:solidFill>
                  <a:srgbClr val="3A7982"/>
                </a:solidFill>
              </a:rPr>
              <a:t>неденежные</a:t>
            </a:r>
            <a:r>
              <a:rPr lang="ru-RU" sz="2200" b="1" dirty="0">
                <a:solidFill>
                  <a:srgbClr val="3A7982"/>
                </a:solidFill>
              </a:rPr>
              <a:t> поступления капитального характера от сектора государственного управления и организаций государственного </a:t>
            </a:r>
            <a:r>
              <a:rPr lang="ru-RU" sz="2200" b="1" dirty="0" smtClean="0">
                <a:solidFill>
                  <a:srgbClr val="3A7982"/>
                </a:solidFill>
              </a:rPr>
              <a:t>сектора» </a:t>
            </a:r>
            <a:r>
              <a:rPr lang="ru-RU" sz="2200" dirty="0" smtClean="0">
                <a:solidFill>
                  <a:srgbClr val="3A7982"/>
                </a:solidFill>
              </a:rPr>
              <a:t>- </a:t>
            </a:r>
            <a:r>
              <a:rPr lang="ru-RU" sz="2200" dirty="0" smtClean="0"/>
              <a:t>безвозмездные </a:t>
            </a:r>
            <a:r>
              <a:rPr lang="ru-RU" sz="2200" dirty="0" err="1"/>
              <a:t>неденежные</a:t>
            </a:r>
            <a:r>
              <a:rPr lang="ru-RU" sz="2200" dirty="0"/>
              <a:t> поступления капитального характера в сектор государственного управления от сектора государственного управления и организаций государственного </a:t>
            </a:r>
            <a:r>
              <a:rPr lang="ru-RU" sz="2200" dirty="0" smtClean="0"/>
              <a:t>сектора (имущество, земля, вложения в активы, </a:t>
            </a:r>
            <a:r>
              <a:rPr lang="ru-RU" sz="2200" dirty="0" err="1" smtClean="0"/>
              <a:t>незавершенка</a:t>
            </a:r>
            <a:r>
              <a:rPr lang="ru-RU" sz="2200" dirty="0" smtClean="0"/>
              <a:t>)</a:t>
            </a:r>
            <a:endParaRPr lang="ru-RU" sz="22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82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Порядок применения КОСГУ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A7982"/>
                </a:solidFill>
              </a:rPr>
              <a:t>На подстатью 281 </a:t>
            </a:r>
            <a:r>
              <a:rPr lang="ru-RU" sz="2400" b="1" dirty="0" smtClean="0">
                <a:solidFill>
                  <a:srgbClr val="3A7982"/>
                </a:solidFill>
              </a:rPr>
              <a:t>«Безвозмездные </a:t>
            </a:r>
            <a:r>
              <a:rPr lang="ru-RU" sz="2400" b="1" dirty="0">
                <a:solidFill>
                  <a:srgbClr val="3A7982"/>
                </a:solidFill>
              </a:rPr>
              <a:t>перечисления капитального характера государственным (муниципальным) </a:t>
            </a:r>
            <a:r>
              <a:rPr lang="ru-RU" sz="2400" b="1" dirty="0" smtClean="0">
                <a:solidFill>
                  <a:srgbClr val="3A7982"/>
                </a:solidFill>
              </a:rPr>
              <a:t>учреждениям»</a:t>
            </a:r>
            <a:r>
              <a:rPr lang="ru-RU" sz="2400" b="1" dirty="0" smtClean="0"/>
              <a:t> </a:t>
            </a:r>
            <a:r>
              <a:rPr lang="ru-RU" sz="2400" dirty="0" smtClean="0"/>
              <a:t>операции - </a:t>
            </a:r>
            <a:r>
              <a:rPr lang="ru-RU" sz="2400" dirty="0"/>
              <a:t>по безвозмездной передаче нефинансовых активов, составляющих основные фонды, в том числе активов в составе государственной (муниципальной) казны публично-правового образования, а также показателей, уменьшающих стоимость основных фондов, внутри сектора государственного управления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b="1" dirty="0">
                <a:solidFill>
                  <a:srgbClr val="3A7982"/>
                </a:solidFill>
              </a:rPr>
              <a:t>На подстатью 241 </a:t>
            </a:r>
            <a:r>
              <a:rPr lang="ru-RU" sz="2400" b="1" dirty="0" smtClean="0">
                <a:solidFill>
                  <a:srgbClr val="3A7982"/>
                </a:solidFill>
              </a:rPr>
              <a:t>«Безвозмездные </a:t>
            </a:r>
            <a:r>
              <a:rPr lang="ru-RU" sz="2400" b="1" dirty="0">
                <a:solidFill>
                  <a:srgbClr val="3A7982"/>
                </a:solidFill>
              </a:rPr>
              <a:t>перечисления текущего характера государственным (муниципальным) </a:t>
            </a:r>
            <a:r>
              <a:rPr lang="ru-RU" sz="2400" b="1" dirty="0" smtClean="0">
                <a:solidFill>
                  <a:srgbClr val="3A7982"/>
                </a:solidFill>
              </a:rPr>
              <a:t>учреждениям»</a:t>
            </a:r>
            <a:r>
              <a:rPr lang="ru-RU" sz="2400" b="1" dirty="0"/>
              <a:t> </a:t>
            </a:r>
            <a:r>
              <a:rPr lang="ru-RU" sz="2400" dirty="0" smtClean="0"/>
              <a:t>нефинансовых </a:t>
            </a:r>
            <a:r>
              <a:rPr lang="ru-RU" sz="2400" dirty="0"/>
              <a:t>активов (за исключением основных средств, нематериальных активов, непроизведенных активов) внутри сектора государственного </a:t>
            </a:r>
            <a:r>
              <a:rPr lang="ru-RU" sz="2400" dirty="0" smtClean="0"/>
              <a:t>управления; финансовых </a:t>
            </a:r>
            <a:r>
              <a:rPr lang="ru-RU" sz="2400" dirty="0"/>
              <a:t>активов и обязательств при реорганизации, ликвидации учреждения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5169" y="1916832"/>
            <a:ext cx="84659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Справки по </a:t>
            </a:r>
            <a:r>
              <a:rPr lang="ru-RU" sz="3200" dirty="0" smtClean="0"/>
              <a:t>счетам 1 205 51 000,  1 205 61 000, 1 206 51 000, 1 401 40 151, 1 401 40 161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Графа 9 «Код </a:t>
            </a:r>
            <a:r>
              <a:rPr lang="ru-RU" sz="3200" dirty="0"/>
              <a:t>корреспондирующего счета бюджетного </a:t>
            </a:r>
            <a:r>
              <a:rPr lang="ru-RU" sz="3200" dirty="0" smtClean="0"/>
              <a:t>учета» и признак расчета (денежные, </a:t>
            </a:r>
            <a:r>
              <a:rPr lang="ru-RU" sz="3200" dirty="0" err="1" smtClean="0"/>
              <a:t>неденежные</a:t>
            </a:r>
            <a:r>
              <a:rPr lang="ru-RU" sz="3200" dirty="0" smtClean="0"/>
              <a:t>)</a:t>
            </a:r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НЕ ЗАПОЛНЯЕТСЯ!!!!!!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3177" y="1052736"/>
            <a:ext cx="85531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3A7982"/>
                </a:solidFill>
              </a:rPr>
              <a:t>Справки по счетам </a:t>
            </a:r>
            <a:r>
              <a:rPr lang="ru-RU" sz="2800" dirty="0" smtClean="0">
                <a:solidFill>
                  <a:srgbClr val="3A7982"/>
                </a:solidFill>
              </a:rPr>
              <a:t>1 401 20 241, 1 401 20 281, </a:t>
            </a:r>
          </a:p>
          <a:p>
            <a:pPr algn="ctr"/>
            <a:r>
              <a:rPr lang="ru-RU" sz="2800" dirty="0" smtClean="0">
                <a:solidFill>
                  <a:srgbClr val="3A7982"/>
                </a:solidFill>
              </a:rPr>
              <a:t>1 401 10 191, 1 401 10 195, 1 401 10 189 ( в части расчетов внутри одного бюджета)</a:t>
            </a:r>
            <a:endParaRPr lang="en-US" sz="2800" dirty="0" smtClean="0">
              <a:solidFill>
                <a:srgbClr val="3A7982"/>
              </a:solidFill>
            </a:endParaRPr>
          </a:p>
          <a:p>
            <a:pPr algn="ctr"/>
            <a:endParaRPr lang="ru-RU" sz="2800" dirty="0" smtClean="0">
              <a:solidFill>
                <a:srgbClr val="3A7982"/>
              </a:solidFill>
            </a:endParaRPr>
          </a:p>
          <a:p>
            <a:pPr algn="ctr"/>
            <a:r>
              <a:rPr lang="ru-RU" sz="2800" dirty="0" smtClean="0"/>
              <a:t>В Свод- Смарт </a:t>
            </a:r>
            <a:r>
              <a:rPr lang="en-US" sz="2800" dirty="0" smtClean="0"/>
              <a:t>F 401 10 191, F 401 10 195, F 401 10 189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Графа 4 </a:t>
            </a:r>
            <a:r>
              <a:rPr lang="ru-RU" sz="2800" dirty="0" smtClean="0"/>
              <a:t>«Код ОКТМО» и </a:t>
            </a:r>
            <a:r>
              <a:rPr lang="ru-RU" sz="2800" b="1" dirty="0" smtClean="0">
                <a:solidFill>
                  <a:srgbClr val="3A7982"/>
                </a:solidFill>
              </a:rPr>
              <a:t>графа 5</a:t>
            </a:r>
            <a:r>
              <a:rPr lang="ru-RU" sz="2800" dirty="0" smtClean="0"/>
              <a:t> «Код элемента бюджета»</a:t>
            </a:r>
            <a:endParaRPr lang="ru-RU" sz="2800" dirty="0"/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НЕ ЗАПОЛНЯЮТСЯ!!!!!!</a:t>
            </a:r>
          </a:p>
        </p:txBody>
      </p:sp>
    </p:spTree>
    <p:extLst>
      <p:ext uri="{BB962C8B-B14F-4D97-AF65-F5344CB8AC3E}">
        <p14:creationId xmlns:p14="http://schemas.microsoft.com/office/powerpoint/2010/main" val="6885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263" y="1196752"/>
            <a:ext cx="84009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Справка по счету 1 401 10 151(161) </a:t>
            </a:r>
          </a:p>
          <a:p>
            <a:pPr algn="ctr"/>
            <a:endParaRPr lang="ru-RU" sz="2800" b="1" dirty="0" smtClean="0">
              <a:solidFill>
                <a:srgbClr val="3A7982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3A7982"/>
                </a:solidFill>
              </a:rPr>
              <a:t>Все показатели отражаются по графе 8.</a:t>
            </a:r>
          </a:p>
          <a:p>
            <a:pPr algn="ctr"/>
            <a:endParaRPr lang="ru-RU" b="1" dirty="0" smtClean="0">
              <a:solidFill>
                <a:srgbClr val="3A7982"/>
              </a:solidFill>
            </a:endParaRPr>
          </a:p>
          <a:p>
            <a:pPr algn="ctr"/>
            <a:r>
              <a:rPr lang="ru-RU" b="1" dirty="0" smtClean="0">
                <a:solidFill>
                  <a:srgbClr val="3A7982"/>
                </a:solidFill>
              </a:rPr>
              <a:t>КБК </a:t>
            </a:r>
            <a:r>
              <a:rPr lang="ru-RU" b="1" dirty="0">
                <a:solidFill>
                  <a:srgbClr val="3A7982"/>
                </a:solidFill>
              </a:rPr>
              <a:t>000 2 02 00000 00 0000 150 </a:t>
            </a:r>
            <a:r>
              <a:rPr lang="ru-RU" dirty="0"/>
              <a:t>«Безвозмездные поступления от других бюджетов бюджетной системы Российской Федерации</a:t>
            </a:r>
            <a:r>
              <a:rPr lang="ru-RU" dirty="0" smtClean="0"/>
              <a:t>»,  </a:t>
            </a:r>
          </a:p>
          <a:p>
            <a:pPr algn="ctr"/>
            <a:r>
              <a:rPr lang="ru-RU" b="1" dirty="0" smtClean="0">
                <a:solidFill>
                  <a:srgbClr val="3A7982"/>
                </a:solidFill>
              </a:rPr>
              <a:t>КБК 000 </a:t>
            </a:r>
            <a:r>
              <a:rPr lang="ru-RU" b="1" dirty="0">
                <a:solidFill>
                  <a:srgbClr val="3A7982"/>
                </a:solidFill>
              </a:rPr>
              <a:t>2 18 00000 00 0000 150 </a:t>
            </a:r>
            <a:r>
              <a:rPr lang="ru-RU" dirty="0"/>
              <a:t>«Доходы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лет»</a:t>
            </a:r>
          </a:p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Со знаком «+»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rgbClr val="3A7982"/>
                </a:solidFill>
              </a:rPr>
              <a:t>КБК 000 2 19 00000 00 0000 150 </a:t>
            </a:r>
            <a:r>
              <a:rPr lang="ru-RU" dirty="0"/>
              <a:t>«Безвозмездные поступления от других бюджетов бюджетной системы Российской Федерации</a:t>
            </a:r>
            <a:r>
              <a:rPr lang="ru-RU" dirty="0" smtClean="0"/>
              <a:t>»</a:t>
            </a:r>
          </a:p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Со знаком «-»</a:t>
            </a:r>
          </a:p>
          <a:p>
            <a:pPr algn="ctr"/>
            <a:endParaRPr lang="ru-RU" b="1" dirty="0" smtClean="0">
              <a:solidFill>
                <a:srgbClr val="3A798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2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Справка по счету 1 401 10 151(161) </a:t>
            </a:r>
          </a:p>
          <a:p>
            <a:pPr algn="ctr"/>
            <a:endParaRPr lang="ru-RU" b="1" dirty="0" smtClean="0">
              <a:solidFill>
                <a:srgbClr val="3A7982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3A7982"/>
                </a:solidFill>
              </a:rPr>
              <a:t>Графа 9 </a:t>
            </a:r>
            <a:r>
              <a:rPr lang="ru-RU" sz="2400" b="1" i="1" dirty="0">
                <a:solidFill>
                  <a:srgbClr val="3A7982"/>
                </a:solidFill>
              </a:rPr>
              <a:t>«Код корреспондирующего счета бюджетного учета</a:t>
            </a:r>
            <a:r>
              <a:rPr lang="ru-RU" sz="2400" b="1" i="1" dirty="0" smtClean="0">
                <a:solidFill>
                  <a:srgbClr val="3A7982"/>
                </a:solidFill>
              </a:rPr>
              <a:t>»</a:t>
            </a:r>
          </a:p>
          <a:p>
            <a:pPr algn="ctr"/>
            <a:r>
              <a:rPr lang="ru-RU" dirty="0" smtClean="0"/>
              <a:t>По КБК </a:t>
            </a:r>
            <a:r>
              <a:rPr lang="ru-RU" b="1" dirty="0">
                <a:solidFill>
                  <a:srgbClr val="3A7982"/>
                </a:solidFill>
              </a:rPr>
              <a:t>000 2 02 00000 00 0000 150 </a:t>
            </a:r>
            <a:r>
              <a:rPr lang="ru-RU" dirty="0"/>
              <a:t>«Безвозмездные поступления от других бюджетов бюджетной системы Российской Федерации</a:t>
            </a:r>
            <a:r>
              <a:rPr lang="ru-RU" dirty="0" smtClean="0"/>
              <a:t>»</a:t>
            </a:r>
          </a:p>
          <a:p>
            <a:pPr algn="ctr"/>
            <a:r>
              <a:rPr lang="ru-RU" sz="2800" b="1" dirty="0" smtClean="0">
                <a:solidFill>
                  <a:srgbClr val="3A7982"/>
                </a:solidFill>
              </a:rPr>
              <a:t>корсчет 1 401 40 151(161)</a:t>
            </a:r>
          </a:p>
          <a:p>
            <a:pPr algn="ctr"/>
            <a:endParaRPr lang="ru-RU" b="1" dirty="0" smtClean="0">
              <a:solidFill>
                <a:srgbClr val="3A7982"/>
              </a:solidFill>
            </a:endParaRPr>
          </a:p>
          <a:p>
            <a:pPr algn="ctr"/>
            <a:r>
              <a:rPr lang="ru-RU" dirty="0" smtClean="0"/>
              <a:t>По КБК </a:t>
            </a:r>
            <a:r>
              <a:rPr lang="ru-RU" b="1" dirty="0">
                <a:solidFill>
                  <a:srgbClr val="3A7982"/>
                </a:solidFill>
              </a:rPr>
              <a:t>000 2 19 00000 00 0000 15</a:t>
            </a:r>
            <a:r>
              <a:rPr lang="ru-RU" dirty="0">
                <a:solidFill>
                  <a:srgbClr val="3A7982"/>
                </a:solidFill>
              </a:rPr>
              <a:t>0 </a:t>
            </a:r>
            <a:r>
              <a:rPr lang="ru-RU" dirty="0"/>
              <a:t>«Безвозмездные поступления от других бюджетов бюджетной системы Российской Федерации</a:t>
            </a:r>
            <a:r>
              <a:rPr lang="ru-RU" dirty="0" smtClean="0"/>
              <a:t>»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3A7982"/>
                </a:solidFill>
              </a:rPr>
              <a:t>корсчет 1 303 05 731</a:t>
            </a:r>
          </a:p>
          <a:p>
            <a:pPr algn="ctr"/>
            <a:endParaRPr lang="ru-RU" b="1" dirty="0" smtClean="0">
              <a:solidFill>
                <a:srgbClr val="3A7982"/>
              </a:solidFill>
            </a:endParaRPr>
          </a:p>
          <a:p>
            <a:pPr algn="ctr"/>
            <a:r>
              <a:rPr lang="ru-RU" dirty="0" smtClean="0"/>
              <a:t>По КБК </a:t>
            </a:r>
            <a:r>
              <a:rPr lang="ru-RU" b="1" dirty="0">
                <a:solidFill>
                  <a:srgbClr val="3A7982"/>
                </a:solidFill>
              </a:rPr>
              <a:t>000 2 18 00000 00 0000 150 </a:t>
            </a:r>
            <a:r>
              <a:rPr lang="ru-RU" dirty="0"/>
              <a:t>«Доходы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</a:t>
            </a:r>
            <a:r>
              <a:rPr lang="ru-RU" dirty="0" smtClean="0"/>
              <a:t>остатков </a:t>
            </a:r>
            <a:r>
              <a:rPr lang="ru-RU" dirty="0"/>
              <a:t>субсидий прошлых лет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3A7982"/>
                </a:solidFill>
              </a:rPr>
              <a:t>корсчет 1 205 51(61) 561</a:t>
            </a:r>
          </a:p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2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27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55" y="1988840"/>
            <a:ext cx="36766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76" y="1988840"/>
            <a:ext cx="36830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1412776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Корреспондирующие </a:t>
            </a:r>
            <a:r>
              <a:rPr lang="ru-RU" sz="2400" dirty="0">
                <a:solidFill>
                  <a:srgbClr val="C00000"/>
                </a:solidFill>
              </a:rPr>
              <a:t>счета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28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21" y="2009775"/>
            <a:ext cx="33956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7" y="5085184"/>
            <a:ext cx="8626551" cy="4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29" y="1844824"/>
            <a:ext cx="3395663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7381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2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1412776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Особенности составления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Справок по консолидируемым расчетам (ф. 0503125) 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29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4" y="1916832"/>
            <a:ext cx="376713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38" y="3239978"/>
            <a:ext cx="7381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55" y="1844824"/>
            <a:ext cx="3767137" cy="293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39159"/>
            <a:ext cx="7445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12" y="3010573"/>
            <a:ext cx="7381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" y="5520383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46" y="4857930"/>
            <a:ext cx="517681" cy="69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595" y="2132856"/>
            <a:ext cx="875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A7982"/>
                </a:solidFill>
              </a:rPr>
              <a:t>Письмо МФ РФ от 15.01.2020 </a:t>
            </a:r>
          </a:p>
          <a:p>
            <a:pPr algn="ctr"/>
            <a:r>
              <a:rPr lang="ru-RU" sz="3600" b="1" dirty="0" smtClean="0">
                <a:solidFill>
                  <a:srgbClr val="3A7982"/>
                </a:solidFill>
              </a:rPr>
              <a:t>№ 02-06-07/1666</a:t>
            </a:r>
          </a:p>
          <a:p>
            <a:pPr algn="ctr"/>
            <a:r>
              <a:rPr lang="ru-RU" sz="4000" b="1" dirty="0" smtClean="0">
                <a:solidFill>
                  <a:srgbClr val="3A7982"/>
                </a:solidFill>
              </a:rPr>
              <a:t>«Об отражении в бухгалтерском учете операций по перечислению межбюджетных трансфертов»</a:t>
            </a:r>
            <a:endParaRPr lang="ru-RU" sz="4000" b="1" dirty="0">
              <a:solidFill>
                <a:srgbClr val="3A7982"/>
              </a:solidFill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325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30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1312" y="995655"/>
            <a:ext cx="806618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/>
              <a:t>Пункт 14 Порядка </a:t>
            </a:r>
            <a:r>
              <a:rPr lang="ru-RU" sz="2800" dirty="0"/>
              <a:t>формирования и применения кодов бюджетной классификации Российской Федерации, их структуре и принципах </a:t>
            </a:r>
            <a:r>
              <a:rPr lang="ru-RU" sz="2800" dirty="0" smtClean="0"/>
              <a:t>назначения, утвержденного приказом Минфина РФ от 06.06.2019 № 85н</a:t>
            </a:r>
            <a:endParaRPr lang="ru-RU" sz="2800" dirty="0"/>
          </a:p>
          <a:p>
            <a:pPr algn="just"/>
            <a:r>
              <a:rPr lang="ru-RU" sz="2600" dirty="0" smtClean="0"/>
              <a:t>Отражение </a:t>
            </a:r>
            <a:r>
              <a:rPr lang="ru-RU" sz="2600" dirty="0"/>
              <a:t>в доходах бюджетов бюджетной системы Российской Федерации безвозмездных поступлений нефинансовых активов осуществляется по соответствующим </a:t>
            </a:r>
            <a:r>
              <a:rPr lang="ru-RU" sz="2600" b="1" dirty="0">
                <a:solidFill>
                  <a:srgbClr val="002060"/>
                </a:solidFill>
              </a:rPr>
              <a:t>статьям и подстатьям доходов кода вида доходов бюджетов </a:t>
            </a:r>
            <a:r>
              <a:rPr lang="ru-RU" sz="2600" dirty="0"/>
              <a:t> 000 2 07 10000 00 0000 </a:t>
            </a:r>
            <a:r>
              <a:rPr lang="ru-RU" sz="2800" b="1" i="1" dirty="0">
                <a:solidFill>
                  <a:srgbClr val="FF0000"/>
                </a:solidFill>
              </a:rPr>
              <a:t>180</a:t>
            </a:r>
            <a:r>
              <a:rPr lang="ru-RU" sz="2600" dirty="0"/>
              <a:t> "Прочие безвозмездные </a:t>
            </a:r>
            <a:r>
              <a:rPr lang="ru-RU" sz="2600" dirty="0" err="1"/>
              <a:t>неденежные</a:t>
            </a:r>
            <a:r>
              <a:rPr lang="ru-RU" sz="2600" dirty="0"/>
              <a:t> поступления в бюджеты бюджетной системы Российской Федерации"</a:t>
            </a:r>
          </a:p>
        </p:txBody>
      </p:sp>
    </p:spTree>
    <p:extLst>
      <p:ext uri="{BB962C8B-B14F-4D97-AF65-F5344CB8AC3E}">
        <p14:creationId xmlns:p14="http://schemas.microsoft.com/office/powerpoint/2010/main" val="22390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1412776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Пример заполнения Справки по счету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1 401 20 </a:t>
            </a:r>
            <a:r>
              <a:rPr lang="ru-RU" sz="2400" dirty="0" smtClean="0">
                <a:solidFill>
                  <a:srgbClr val="002060"/>
                </a:solidFill>
              </a:rPr>
              <a:t>281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(в части передачи ОС с амортизацией)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31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7" y="1772816"/>
            <a:ext cx="8497887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3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1412776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Пример заполнения Справки по счету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1 401 </a:t>
            </a:r>
            <a:r>
              <a:rPr lang="ru-RU" sz="2400" dirty="0" smtClean="0">
                <a:solidFill>
                  <a:srgbClr val="002060"/>
                </a:solidFill>
              </a:rPr>
              <a:t>10 195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(в части передачи ОС с амортизацией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ВЕРНО!!!!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32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graphicFrame>
        <p:nvGraphicFramePr>
          <p:cNvPr id="3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570390"/>
              </p:ext>
            </p:extLst>
          </p:nvPr>
        </p:nvGraphicFramePr>
        <p:xfrm>
          <a:off x="373533" y="1772816"/>
          <a:ext cx="8447411" cy="4711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647"/>
                <a:gridCol w="176356"/>
                <a:gridCol w="184653"/>
                <a:gridCol w="722018"/>
                <a:gridCol w="334309"/>
                <a:gridCol w="98901"/>
                <a:gridCol w="72202"/>
                <a:gridCol w="677429"/>
                <a:gridCol w="838808"/>
                <a:gridCol w="649816"/>
                <a:gridCol w="288807"/>
                <a:gridCol w="866421"/>
                <a:gridCol w="1805044"/>
              </a:tblGrid>
              <a:tr h="393043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                 СПРАВКА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КОДЫ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471053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          по консолидируемым  расчетам</a:t>
                      </a:r>
                      <a:endParaRPr lang="ru-RU" sz="1000" b="1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>
                          <a:effectLst/>
                        </a:rPr>
                        <a:t>                              Форма по ОКУД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0503125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280716"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611410"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u="none" strike="noStrike" dirty="0">
                          <a:effectLst/>
                        </a:rPr>
                        <a:t>       Код счета бюджетного учета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</a:rPr>
                        <a:t>140110195</a:t>
                      </a:r>
                      <a:endParaRPr lang="ru-RU" sz="2400" b="1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182484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Контрагент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Номер счета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Сумма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Код корреспонди-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1857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код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бюджетного учета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по дебету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по кредиту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рующего счета 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160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главы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 ОКАТО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элемента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бюджетного 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142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по БК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бюджета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учета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</a:tr>
              <a:tr h="417105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Комитет экономического развития Ленинградской области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977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207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10020</a:t>
                      </a:r>
                      <a:r>
                        <a:rPr lang="ru-RU" sz="700" u="none" strike="noStrike" dirty="0" smtClean="0">
                          <a:effectLst/>
                        </a:rPr>
                        <a:t>020000180140110195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297,00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110134310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 smtClean="0">
                          <a:effectLst/>
                        </a:rPr>
                        <a:t>Комитет экономического развития Ленинградской области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977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207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10020</a:t>
                      </a:r>
                      <a:r>
                        <a:rPr lang="ru-RU" sz="700" u="none" strike="noStrike" dirty="0" smtClean="0">
                          <a:effectLst/>
                        </a:rPr>
                        <a:t>020000180140110195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-294 </a:t>
                      </a:r>
                      <a:r>
                        <a:rPr lang="ru-RU" sz="2000" u="none" strike="noStrike" dirty="0" smtClean="0">
                          <a:effectLst/>
                        </a:rPr>
                        <a:t>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110434410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Итого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X</a:t>
                      </a:r>
                      <a:endParaRPr lang="en-US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3,00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977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207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10020</a:t>
                      </a:r>
                      <a:r>
                        <a:rPr lang="ru-RU" sz="700" u="none" strike="noStrike" dirty="0" smtClean="0">
                          <a:effectLst/>
                        </a:rPr>
                        <a:t>020000180140110195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3,00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>
                          <a:effectLst/>
                        </a:rPr>
                        <a:t>Из них неденежные расчёты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3,00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977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effectLst/>
                        </a:rPr>
                        <a:t>207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10020</a:t>
                      </a:r>
                      <a:r>
                        <a:rPr lang="ru-RU" sz="700" u="none" strike="noStrike" dirty="0" smtClean="0">
                          <a:effectLst/>
                        </a:rPr>
                        <a:t>020000180140110195</a:t>
                      </a:r>
                      <a:endParaRPr lang="ru-RU" sz="7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algn="ctr" fontAlgn="ctr"/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297,00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110134310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  <a:tr h="31120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977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2207</a:t>
                      </a:r>
                      <a:r>
                        <a:rPr kumimoji="0" lang="ru-RU" sz="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10020</a:t>
                      </a:r>
                      <a:r>
                        <a:rPr lang="ru-RU" sz="700" u="none" strike="noStrike" dirty="0" smtClean="0">
                          <a:effectLst/>
                        </a:rPr>
                        <a:t>020000180140110195</a:t>
                      </a:r>
                      <a:endParaRPr lang="ru-RU" sz="7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-294 </a:t>
                      </a:r>
                      <a:r>
                        <a:rPr lang="ru-RU" sz="2000" u="none" strike="noStrike" dirty="0" smtClean="0">
                          <a:effectLst/>
                        </a:rPr>
                        <a:t>,00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110434410</a:t>
                      </a:r>
                      <a:endParaRPr lang="ru-RU" sz="2000" b="0" i="0" u="none" strike="noStrike" dirty="0">
                        <a:effectLst/>
                        <a:latin typeface="Arial Cyr"/>
                      </a:endParaRPr>
                    </a:p>
                  </a:txBody>
                  <a:tcPr marL="6355" marR="6355" marT="63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3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1412776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Пример заполнения Справки по счету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1 401 </a:t>
            </a:r>
            <a:r>
              <a:rPr lang="ru-RU" sz="2400" dirty="0" smtClean="0">
                <a:solidFill>
                  <a:srgbClr val="002060"/>
                </a:solidFill>
              </a:rPr>
              <a:t>10 195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(в части передачи ОС с амортизацией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 ВЕРНО!!!!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921" y="1005049"/>
            <a:ext cx="8400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3A7982"/>
              </a:solidFill>
            </a:endParaRPr>
          </a:p>
          <a:p>
            <a:endParaRPr lang="ru-RU" b="1" dirty="0" smtClean="0">
              <a:solidFill>
                <a:srgbClr val="3A7982"/>
              </a:solidFill>
            </a:endParaRPr>
          </a:p>
          <a:p>
            <a:endParaRPr lang="ru-RU" b="1" dirty="0">
              <a:solidFill>
                <a:srgbClr val="3A7982"/>
              </a:solidFill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" y="1844824"/>
            <a:ext cx="8920577" cy="4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2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8083" y="188640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СПАСИБО </a:t>
            </a:r>
            <a:b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sz="4400" cap="all" dirty="0" smtClean="0">
                <a:solidFill>
                  <a:srgbClr val="FFFF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41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Поступления капитального 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и текущего характера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595" y="2132856"/>
            <a:ext cx="87527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3A7982"/>
                </a:solidFill>
              </a:rPr>
              <a:t>Пункт </a:t>
            </a:r>
            <a:r>
              <a:rPr lang="ru-RU" sz="4000" dirty="0" smtClean="0">
                <a:solidFill>
                  <a:srgbClr val="3A7982"/>
                </a:solidFill>
              </a:rPr>
              <a:t>7 </a:t>
            </a:r>
          </a:p>
          <a:p>
            <a:pPr algn="ctr"/>
            <a:r>
              <a:rPr lang="ru-RU" sz="4000" dirty="0" smtClean="0">
                <a:solidFill>
                  <a:srgbClr val="3A7982"/>
                </a:solidFill>
              </a:rPr>
              <a:t>Порядка </a:t>
            </a:r>
            <a:r>
              <a:rPr lang="ru-RU" sz="4000" dirty="0">
                <a:solidFill>
                  <a:srgbClr val="3A7982"/>
                </a:solidFill>
              </a:rPr>
              <a:t>применения классификации </a:t>
            </a:r>
            <a:endParaRPr lang="ru-RU" sz="4000" dirty="0" smtClean="0">
              <a:solidFill>
                <a:srgbClr val="3A7982"/>
              </a:solidFill>
            </a:endParaRPr>
          </a:p>
          <a:p>
            <a:pPr algn="ctr"/>
            <a:r>
              <a:rPr lang="ru-RU" sz="4000" dirty="0" smtClean="0">
                <a:solidFill>
                  <a:srgbClr val="3A7982"/>
                </a:solidFill>
              </a:rPr>
              <a:t>операций </a:t>
            </a:r>
            <a:r>
              <a:rPr lang="ru-RU" sz="4000" dirty="0">
                <a:solidFill>
                  <a:srgbClr val="3A7982"/>
                </a:solidFill>
              </a:rPr>
              <a:t>сектора государственного </a:t>
            </a:r>
            <a:r>
              <a:rPr lang="ru-RU" sz="4000" dirty="0" smtClean="0">
                <a:solidFill>
                  <a:srgbClr val="3A7982"/>
                </a:solidFill>
              </a:rPr>
              <a:t>управления,</a:t>
            </a:r>
          </a:p>
          <a:p>
            <a:pPr algn="ctr"/>
            <a:r>
              <a:rPr lang="ru-RU" sz="4000" dirty="0" smtClean="0">
                <a:solidFill>
                  <a:srgbClr val="3A7982"/>
                </a:solidFill>
              </a:rPr>
              <a:t> утвержденного приказом Минфина РФ от  29.11.2017 № 209н</a:t>
            </a:r>
            <a:endParaRPr lang="ru-RU" sz="4000" dirty="0">
              <a:solidFill>
                <a:srgbClr val="3A7982"/>
              </a:solidFill>
            </a:endParaRP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90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при передаче активов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265" y="1052736"/>
            <a:ext cx="87296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algn="ctr"/>
            <a:r>
              <a:rPr lang="ru-RU" sz="3200" dirty="0" smtClean="0">
                <a:cs typeface="Times New Roman" panose="02020603050405020304" pitchFamily="18" charset="0"/>
              </a:rPr>
              <a:t>Условия</a:t>
            </a:r>
            <a:r>
              <a:rPr lang="ru-RU" sz="3200" dirty="0">
                <a:cs typeface="Times New Roman" panose="02020603050405020304" pitchFamily="18" charset="0"/>
              </a:rPr>
              <a:t>, устанавливаемые передающей стороной при передаче активов, о целевом использовании активов (достижении результатов), при невыполнении которых передаваемые активы должны быть возвращены полностью или частично передающей </a:t>
            </a:r>
            <a:r>
              <a:rPr lang="ru-RU" sz="3200" dirty="0"/>
              <a:t>стороне</a:t>
            </a:r>
            <a:r>
              <a:rPr lang="ru-RU" sz="3200" dirty="0" smtClean="0"/>
              <a:t>.</a:t>
            </a:r>
          </a:p>
          <a:p>
            <a:pPr marL="109728"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п.25-31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СГС Доходы</a:t>
            </a:r>
            <a:endParaRPr lang="ru-RU" sz="3200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7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</a:p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бюджетов (п.25-31 СГС)</a:t>
            </a: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cxnSp>
        <p:nvCxnSpPr>
          <p:cNvPr id="36" name="Straight Connector 16"/>
          <p:cNvCxnSpPr/>
          <p:nvPr/>
        </p:nvCxnSpPr>
        <p:spPr>
          <a:xfrm>
            <a:off x="7526842" y="508981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=""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716699" y="157415"/>
            <a:ext cx="7030694" cy="1121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54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53666" y="980502"/>
            <a:ext cx="8293727" cy="567960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7952" indent="-997952" algn="just">
              <a:lnSpc>
                <a:spcPct val="125000"/>
              </a:lnSpc>
              <a:spcBef>
                <a:spcPts val="1108"/>
              </a:spcBef>
            </a:pPr>
            <a:endParaRPr lang="ru-RU" sz="23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50512" y="1278668"/>
            <a:ext cx="2416973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8295" y="1773535"/>
            <a:ext cx="1852218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при передаче активов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38093" y="1777477"/>
            <a:ext cx="1890134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при передаче активов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 flipV="1">
            <a:off x="2333258" y="1582695"/>
            <a:ext cx="995729" cy="7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370346" y="1590290"/>
            <a:ext cx="0" cy="17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5767485" y="1590290"/>
            <a:ext cx="995729" cy="7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763214" y="1613680"/>
            <a:ext cx="0" cy="163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61292" y="4387815"/>
            <a:ext cx="123312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92564" y="4393129"/>
            <a:ext cx="123312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61292" y="5602406"/>
            <a:ext cx="123312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92564" y="5605212"/>
            <a:ext cx="123312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94106" y="2510915"/>
            <a:ext cx="2738216" cy="1115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(соглашение)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6763214" y="2381360"/>
            <a:ext cx="0" cy="139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47" idx="0"/>
          </p:cNvCxnSpPr>
          <p:nvPr/>
        </p:nvCxnSpPr>
        <p:spPr>
          <a:xfrm>
            <a:off x="5977852" y="4209760"/>
            <a:ext cx="1" cy="178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7" idx="2"/>
          </p:cNvCxnSpPr>
          <p:nvPr/>
        </p:nvCxnSpPr>
        <p:spPr>
          <a:xfrm flipH="1">
            <a:off x="5977852" y="5247474"/>
            <a:ext cx="1" cy="357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48" idx="0"/>
          </p:cNvCxnSpPr>
          <p:nvPr/>
        </p:nvCxnSpPr>
        <p:spPr>
          <a:xfrm>
            <a:off x="7509124" y="4209757"/>
            <a:ext cx="1" cy="183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8" idx="2"/>
          </p:cNvCxnSpPr>
          <p:nvPr/>
        </p:nvCxnSpPr>
        <p:spPr>
          <a:xfrm>
            <a:off x="7509125" y="5252786"/>
            <a:ext cx="1" cy="352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45287" y="2766690"/>
            <a:ext cx="2738216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</a:t>
            </a:r>
            <a:r>
              <a:rPr lang="ru-RU" sz="1662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получение (соглашение)</a:t>
            </a:r>
          </a:p>
        </p:txBody>
      </p:sp>
      <p:cxnSp>
        <p:nvCxnSpPr>
          <p:cNvPr id="58" name="Прямая со стрелкой 57"/>
          <p:cNvCxnSpPr>
            <a:stCxn id="41" idx="2"/>
          </p:cNvCxnSpPr>
          <p:nvPr/>
        </p:nvCxnSpPr>
        <p:spPr>
          <a:xfrm>
            <a:off x="2424404" y="2377418"/>
            <a:ext cx="0" cy="3844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27757" y="3866365"/>
            <a:ext cx="2746981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2424404" y="3626349"/>
            <a:ext cx="1" cy="22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82198" y="4688814"/>
            <a:ext cx="3811836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выполнения условий при передаче активов (отчет о выполнении условий предоставления трансферта)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45287" y="5689737"/>
            <a:ext cx="274698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отчетного периода)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2421394" y="4506996"/>
            <a:ext cx="0" cy="148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461493" y="5548473"/>
            <a:ext cx="0" cy="141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94106" y="3851229"/>
            <a:ext cx="2738216" cy="348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6763214" y="3626349"/>
            <a:ext cx="9563" cy="22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6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Учет </a:t>
            </a:r>
            <a:r>
              <a:rPr lang="ru-RU" sz="2800" b="1" dirty="0">
                <a:solidFill>
                  <a:srgbClr val="002060"/>
                </a:solidFill>
              </a:rPr>
              <a:t>межбюджетных </a:t>
            </a:r>
            <a:r>
              <a:rPr lang="ru-RU" sz="2800" b="1" dirty="0" smtClean="0">
                <a:solidFill>
                  <a:srgbClr val="002060"/>
                </a:solidFill>
              </a:rPr>
              <a:t>трансфертов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(администратор доходов от предоставления МБТ)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sz="2600" cap="all" dirty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7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0483" y="998708"/>
            <a:ext cx="88019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chemeClr val="accent5">
                    <a:lumMod val="50000"/>
                  </a:schemeClr>
                </a:solidFill>
              </a:rPr>
              <a:t>СГС </a:t>
            </a:r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</a:rPr>
              <a:t>ДОХОДЫ</a:t>
            </a:r>
          </a:p>
          <a:p>
            <a:endParaRPr lang="ru-RU" sz="32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МБТ</a:t>
            </a:r>
          </a:p>
          <a:p>
            <a:pPr algn="ctr"/>
            <a:endParaRPr lang="ru-RU" sz="4000" b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Условия при передаче                         Нет условий при передаче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(Субсидии, субвенции, иные МБТ)                                      (Дотации, МБТ на возмещение затрат)</a:t>
            </a: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Доходы будущих периодов                 Доходы текущего периода</a:t>
            </a:r>
            <a:endParaRPr lang="ru-RU" sz="24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5776" y="2636912"/>
            <a:ext cx="1944216" cy="57606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04048" y="2636912"/>
            <a:ext cx="1656184" cy="576064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31640" y="3933056"/>
            <a:ext cx="1008112" cy="144016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63343" y="3789040"/>
            <a:ext cx="720080" cy="158417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dirty="0">
                <a:solidFill>
                  <a:srgbClr val="002060"/>
                </a:solidFill>
              </a:rPr>
              <a:t>Учет межбюджетных трансфертов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(главный распорядитель межбюджетных трансфертов)</a:t>
            </a: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8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265" y="1052736"/>
            <a:ext cx="87296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200" b="1" dirty="0">
                <a:solidFill>
                  <a:srgbClr val="54727D"/>
                </a:solidFill>
              </a:rPr>
              <a:t>В порядке </a:t>
            </a:r>
            <a:r>
              <a:rPr lang="ru-RU" sz="3200" b="1" dirty="0" smtClean="0">
                <a:solidFill>
                  <a:srgbClr val="54727D"/>
                </a:solidFill>
              </a:rPr>
              <a:t>авансирования (МБТ, предоставленные с условиями)</a:t>
            </a:r>
            <a:endParaRPr lang="ru-RU" sz="3200" b="1" dirty="0">
              <a:solidFill>
                <a:srgbClr val="54727D"/>
              </a:solidFill>
            </a:endParaRPr>
          </a:p>
          <a:p>
            <a:pPr marL="109728" algn="ctr"/>
            <a:r>
              <a:rPr lang="ru-RU" sz="3200" dirty="0" smtClean="0">
                <a:solidFill>
                  <a:srgbClr val="3A7982"/>
                </a:solidFill>
              </a:rPr>
              <a:t>1 206 51 000</a:t>
            </a:r>
            <a:r>
              <a:rPr lang="ru-RU" sz="3200" dirty="0" smtClean="0"/>
              <a:t> «</a:t>
            </a:r>
            <a:r>
              <a:rPr lang="ru-RU" sz="3200" dirty="0"/>
              <a:t>Расчеты по перечислениям другим бюджетам бюджетной системы Российской </a:t>
            </a:r>
            <a:r>
              <a:rPr lang="ru-RU" sz="3200" dirty="0" smtClean="0"/>
              <a:t>Федерации»</a:t>
            </a:r>
            <a:endParaRPr lang="ru-RU" sz="3200" dirty="0"/>
          </a:p>
          <a:p>
            <a:pPr marL="109728" indent="0" algn="ctr">
              <a:buNone/>
            </a:pPr>
            <a:r>
              <a:rPr lang="ru-RU" sz="3200" dirty="0">
                <a:solidFill>
                  <a:srgbClr val="3A7982"/>
                </a:solidFill>
              </a:rPr>
              <a:t>Перечисления текущего года </a:t>
            </a:r>
          </a:p>
          <a:p>
            <a:pPr marL="109728" indent="0" algn="ctr">
              <a:buNone/>
            </a:pPr>
            <a:r>
              <a:rPr lang="ru-RU" sz="3200" dirty="0"/>
              <a:t>Д-т 1 206 51 </a:t>
            </a:r>
            <a:r>
              <a:rPr lang="ru-RU" sz="3200" dirty="0" smtClean="0"/>
              <a:t>561 </a:t>
            </a:r>
            <a:r>
              <a:rPr lang="ru-RU" sz="3200" dirty="0"/>
              <a:t>К-т 1 304 05 251</a:t>
            </a:r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r>
              <a:rPr lang="ru-RU" sz="3200" dirty="0"/>
              <a:t>	</a:t>
            </a:r>
            <a:r>
              <a:rPr lang="ru-RU" sz="3200" dirty="0">
                <a:solidFill>
                  <a:srgbClr val="3A7982"/>
                </a:solidFill>
              </a:rPr>
              <a:t>Зачет сумм авансовых платежей</a:t>
            </a:r>
          </a:p>
          <a:p>
            <a:pPr marL="109728" indent="0" algn="ctr">
              <a:buNone/>
            </a:pPr>
            <a:r>
              <a:rPr lang="ru-RU" sz="3200" dirty="0"/>
              <a:t> Д-т 1 302 51 </a:t>
            </a:r>
            <a:r>
              <a:rPr lang="ru-RU" sz="3200" dirty="0" smtClean="0"/>
              <a:t>831 </a:t>
            </a:r>
            <a:r>
              <a:rPr lang="ru-RU" sz="3200" dirty="0"/>
              <a:t>К-т 1  206 51 </a:t>
            </a:r>
            <a:r>
              <a:rPr lang="ru-RU" sz="3200" dirty="0" smtClean="0"/>
              <a:t>661 </a:t>
            </a:r>
            <a:endParaRPr lang="ru-RU" sz="3200" dirty="0"/>
          </a:p>
          <a:p>
            <a:pPr marL="109728" indent="0" algn="ctr">
              <a:buNone/>
            </a:pPr>
            <a:r>
              <a:rPr lang="ru-RU" sz="3200" dirty="0"/>
              <a:t>Д-т 1 401 20 251 К-т 1 302 51 </a:t>
            </a:r>
            <a:r>
              <a:rPr lang="ru-RU" sz="3200" dirty="0" smtClean="0"/>
              <a:t>731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685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93125" cy="98072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83" name="Группа 82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10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TextBox 150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152" name="Title 1"/>
          <p:cNvSpPr txBox="1">
            <a:spLocks/>
          </p:cNvSpPr>
          <p:nvPr/>
        </p:nvSpPr>
        <p:spPr>
          <a:xfrm>
            <a:off x="827584" y="11182"/>
            <a:ext cx="7704856" cy="96954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dirty="0">
                <a:solidFill>
                  <a:srgbClr val="002060"/>
                </a:solidFill>
              </a:rPr>
              <a:t>Учет межбюджетных трансфертов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(главный распорядитель межбюджетных трансфертов)</a:t>
            </a:r>
            <a:endParaRPr lang="ru-RU" sz="2600" cap="all" dirty="0">
              <a:solidFill>
                <a:srgbClr val="002060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9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971" y="995655"/>
            <a:ext cx="8976629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3000" dirty="0">
                <a:solidFill>
                  <a:srgbClr val="3A7982"/>
                </a:solidFill>
              </a:rPr>
              <a:t>Остатки МБТ, подлежащие возврату в доход </a:t>
            </a:r>
            <a:r>
              <a:rPr lang="ru-RU" sz="3000" dirty="0" smtClean="0">
                <a:solidFill>
                  <a:srgbClr val="3A7982"/>
                </a:solidFill>
              </a:rPr>
              <a:t>бюджета</a:t>
            </a: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indent="0" algn="ctr">
              <a:buNone/>
            </a:pPr>
            <a:endParaRPr lang="ru-RU" sz="3200" dirty="0"/>
          </a:p>
          <a:p>
            <a:pPr marL="109728" algn="just"/>
            <a:endParaRPr lang="ru-RU" sz="3200" dirty="0"/>
          </a:p>
          <a:p>
            <a:pPr marL="109728" algn="just"/>
            <a:r>
              <a:rPr lang="ru-RU" sz="1700" b="1" dirty="0" smtClean="0"/>
              <a:t>КДБ </a:t>
            </a:r>
            <a:r>
              <a:rPr lang="ru-RU" sz="1700" b="1" dirty="0"/>
              <a:t>1</a:t>
            </a:r>
            <a:r>
              <a:rPr lang="ru-RU" sz="1700" dirty="0"/>
              <a:t> – указывается 1-17 разряды кода классификации доходов бюджетов   </a:t>
            </a:r>
            <a:r>
              <a:rPr lang="ru-RU" sz="1700" dirty="0" smtClean="0"/>
              <a:t>                          </a:t>
            </a:r>
          </a:p>
          <a:p>
            <a:pPr marL="109728" algn="just"/>
            <a:r>
              <a:rPr lang="ru-RU" sz="1700" dirty="0" smtClean="0"/>
              <a:t>000 </a:t>
            </a:r>
            <a:r>
              <a:rPr lang="ru-RU" sz="1700" dirty="0"/>
              <a:t>2 18 00000 00 0000 </a:t>
            </a:r>
            <a:r>
              <a:rPr lang="ru-RU" sz="1700" dirty="0" smtClean="0"/>
              <a:t>150 «</a:t>
            </a:r>
            <a:r>
              <a:rPr lang="ru-RU" sz="1700" dirty="0"/>
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</a:t>
            </a:r>
            <a:r>
              <a:rPr lang="ru-RU" sz="1700" dirty="0" smtClean="0"/>
              <a:t>лет»</a:t>
            </a:r>
            <a:endParaRPr lang="ru-RU" sz="1700" dirty="0"/>
          </a:p>
          <a:p>
            <a:pPr marL="109728" indent="0" algn="just">
              <a:buNone/>
            </a:pPr>
            <a:r>
              <a:rPr lang="ru-RU" sz="1700" b="1" dirty="0"/>
              <a:t>КРБ 1</a:t>
            </a:r>
            <a:r>
              <a:rPr lang="ru-RU" sz="1700" dirty="0"/>
              <a:t> - указывается 1-17 разряды кода классификации расходов бюджетов, по которой были перечислены межбюджетные трансферты</a:t>
            </a:r>
          </a:p>
          <a:p>
            <a:pPr marL="109728" indent="0" algn="ctr">
              <a:buNone/>
            </a:pP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83779"/>
              </p:ext>
            </p:extLst>
          </p:nvPr>
        </p:nvGraphicFramePr>
        <p:xfrm>
          <a:off x="141971" y="1893133"/>
          <a:ext cx="8976629" cy="247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1997"/>
                <a:gridCol w="2520280"/>
                <a:gridCol w="2314352"/>
              </a:tblGrid>
              <a:tr h="312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Содержание </a:t>
                      </a:r>
                      <a:r>
                        <a:rPr lang="ru-RU" sz="1700" b="1" u="none" strike="noStrike" dirty="0" smtClean="0">
                          <a:solidFill>
                            <a:srgbClr val="3A7982"/>
                          </a:solidFill>
                          <a:effectLst/>
                        </a:rPr>
                        <a:t>операции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Дебет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1" u="none" strike="noStrike" dirty="0">
                          <a:solidFill>
                            <a:srgbClr val="3A7982"/>
                          </a:solidFill>
                          <a:effectLst/>
                        </a:rPr>
                        <a:t>Кредит</a:t>
                      </a:r>
                      <a:endParaRPr lang="ru-RU" sz="17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3A7982"/>
                          </a:solidFill>
                          <a:effectLst/>
                        </a:rPr>
                        <a:t>Начисление дебиторской задолженности по возврату неиспользованного остатка </a:t>
                      </a:r>
                      <a:endParaRPr lang="ru-RU" sz="18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КДБ1 1 205 </a:t>
                      </a:r>
                      <a:r>
                        <a:rPr lang="ru-RU" sz="2000" u="none" strike="noStrike" dirty="0" smtClean="0">
                          <a:effectLst/>
                        </a:rPr>
                        <a:t>51(61) </a:t>
                      </a:r>
                      <a:r>
                        <a:rPr lang="ru-RU" sz="2000" u="none" strike="noStrike" dirty="0">
                          <a:effectLst/>
                        </a:rPr>
                        <a:t>561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КРБ1 1 206 51 661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3A7982"/>
                          </a:solidFill>
                          <a:effectLst/>
                        </a:rPr>
                        <a:t>Поступление сумм остатков, подлежащих возврату в доход бюджета</a:t>
                      </a:r>
                      <a:endParaRPr lang="ru-RU" sz="1800" b="1" i="0" u="none" strike="noStrike" dirty="0">
                        <a:solidFill>
                          <a:srgbClr val="3A7982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КДБ1 1 210 02 </a:t>
                      </a:r>
                      <a:r>
                        <a:rPr lang="ru-RU" sz="2000" u="none" strike="noStrike" dirty="0" smtClean="0">
                          <a:effectLst/>
                        </a:rPr>
                        <a:t>151(161)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900" u="none" strike="noStrike" dirty="0">
                          <a:effectLst/>
                        </a:rPr>
                        <a:t>КДБ1 1 205 </a:t>
                      </a:r>
                      <a:r>
                        <a:rPr lang="ru-RU" sz="1900" u="none" strike="noStrike" dirty="0" smtClean="0">
                          <a:effectLst/>
                        </a:rPr>
                        <a:t>51(61) </a:t>
                      </a:r>
                      <a:r>
                        <a:rPr lang="ru-RU" sz="1900" u="none" strike="noStrike" dirty="0">
                          <a:effectLst/>
                        </a:rPr>
                        <a:t>661</a:t>
                      </a:r>
                      <a:endParaRPr lang="ru-RU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52" marR="8252" marT="825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75469</TotalTime>
  <Words>2117</Words>
  <Application>Microsoft Office PowerPoint</Application>
  <PresentationFormat>Экран (4:3)</PresentationFormat>
  <Paragraphs>508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Verdana</vt:lpstr>
      <vt:lpstr>PF DinText Pro Extra Black</vt:lpstr>
      <vt:lpstr>Ubuntu</vt:lpstr>
      <vt:lpstr>Calibri</vt:lpstr>
      <vt:lpstr>Arial Narrow</vt:lpstr>
      <vt:lpstr>Open Sans Condensed</vt:lpstr>
      <vt:lpstr>Myriad Pro</vt:lpstr>
      <vt:lpstr>PT Sans Narrow</vt:lpstr>
      <vt:lpstr>Aharoni</vt:lpstr>
      <vt:lpstr>Andika</vt:lpstr>
      <vt:lpstr>Times New Roman</vt:lpstr>
      <vt:lpstr>Arial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Гупало Анна Александровна</cp:lastModifiedBy>
  <cp:revision>1622</cp:revision>
  <cp:lastPrinted>2019-03-13T06:31:45Z</cp:lastPrinted>
  <dcterms:created xsi:type="dcterms:W3CDTF">2017-01-23T07:07:55Z</dcterms:created>
  <dcterms:modified xsi:type="dcterms:W3CDTF">2021-12-05T14:03:00Z</dcterms:modified>
</cp:coreProperties>
</file>