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0"/>
  </p:notesMasterIdLst>
  <p:sldIdLst>
    <p:sldId id="369" r:id="rId3"/>
    <p:sldId id="531" r:id="rId4"/>
    <p:sldId id="519" r:id="rId5"/>
    <p:sldId id="528" r:id="rId6"/>
    <p:sldId id="530" r:id="rId7"/>
    <p:sldId id="532" r:id="rId8"/>
    <p:sldId id="515" r:id="rId9"/>
  </p:sldIdLst>
  <p:sldSz cx="9144000" cy="6858000" type="screen4x3"/>
  <p:notesSz cx="6797675" cy="9926638"/>
  <p:embeddedFontLs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Open Sans Condensed" panose="020B0604020202020204" charset="0"/>
      <p:bold r:id="rId15"/>
    </p:embeddedFont>
    <p:embeddedFont>
      <p:font typeface="Aharoni" panose="02010803020104030203" pitchFamily="2" charset="-79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T Sans Narrow" panose="020B0604020202020204" charset="-52"/>
      <p:regular r:id="rId21"/>
      <p:bold r:id="rId22"/>
    </p:embeddedFont>
    <p:embeddedFont>
      <p:font typeface="Ubuntu" panose="020B0604020202020204" charset="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7CE"/>
    <a:srgbClr val="27BB7F"/>
    <a:srgbClr val="2D5E65"/>
    <a:srgbClr val="40A18D"/>
    <a:srgbClr val="3A7982"/>
    <a:srgbClr val="F8605B"/>
    <a:srgbClr val="27BBAD"/>
    <a:srgbClr val="54727D"/>
    <a:srgbClr val="00B0F0"/>
    <a:srgbClr val="31B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 autoAdjust="0"/>
    <p:restoredTop sz="98551" autoAdjust="0"/>
  </p:normalViewPr>
  <p:slideViewPr>
    <p:cSldViewPr>
      <p:cViewPr>
        <p:scale>
          <a:sx n="90" d="100"/>
          <a:sy n="90" d="100"/>
        </p:scale>
        <p:origin x="-4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26762-B267-4A0D-AEDA-958FB9A94E7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182C38-0178-429F-910E-9CAA186EE868}" type="pres">
      <dgm:prSet presAssocID="{77A26762-B267-4A0D-AEDA-958FB9A94E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BC15100-DA35-4878-A014-8730A44929AB}" type="presOf" srcId="{77A26762-B267-4A0D-AEDA-958FB9A94E79}" destId="{95182C38-0178-429F-910E-9CAA186EE8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3" y="9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/>
          <a:lstStyle>
            <a:lvl1pPr algn="r">
              <a:defRPr sz="1200"/>
            </a:lvl1pPr>
          </a:lstStyle>
          <a:p>
            <a:fld id="{9A724825-C07F-4582-B567-002434E70756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5" tIns="45687" rIns="91375" bIns="456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60"/>
            <a:ext cx="5438140" cy="4466986"/>
          </a:xfrm>
          <a:prstGeom prst="rect">
            <a:avLst/>
          </a:prstGeom>
        </p:spPr>
        <p:txBody>
          <a:bodyPr vert="horz" lIns="91375" tIns="45687" rIns="91375" bIns="4568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8" y="9428585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3" y="9428585"/>
            <a:ext cx="2945659" cy="496331"/>
          </a:xfrm>
          <a:prstGeom prst="rect">
            <a:avLst/>
          </a:prstGeom>
        </p:spPr>
        <p:txBody>
          <a:bodyPr vert="horz" lIns="91375" tIns="45687" rIns="91375" bIns="45687" rtlCol="0" anchor="b"/>
          <a:lstStyle>
            <a:lvl1pPr algn="r">
              <a:defRPr sz="1200"/>
            </a:lvl1pPr>
          </a:lstStyle>
          <a:p>
            <a:fld id="{C618E1A4-8E98-4258-A2C0-93EE0E059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33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8E1A4-8E98-4258-A2C0-93EE0E0596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1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EC87-4279-445A-A3A1-5A4C466487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57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8E1A4-8E98-4258-A2C0-93EE0E0596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41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396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1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344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22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71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32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8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50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23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09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56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30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01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0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82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88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9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16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50CE-64C3-4B0E-A1B3-9895685A65D0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49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450CE-64C3-4B0E-A1B3-9895685A65D0}" type="datetimeFigureOut">
              <a:rPr lang="ru-RU" smtClean="0"/>
              <a:t>02.09.2020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E210-E251-46F2-B44F-C97E488ED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68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A18D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450CE-64C3-4B0E-A1B3-9895685A65D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DE210-E251-46F2-B44F-C97E488ED2B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6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Прямоугольник 174"/>
          <p:cNvSpPr/>
          <p:nvPr/>
        </p:nvSpPr>
        <p:spPr>
          <a:xfrm>
            <a:off x="0" y="0"/>
            <a:ext cx="9144000" cy="687164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11" y="1844824"/>
            <a:ext cx="3577377" cy="40871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7164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082493" y="4678052"/>
            <a:ext cx="5954582" cy="687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300"/>
              </a:lnSpc>
            </a:pPr>
            <a:r>
              <a:rPr lang="ru-RU" sz="2400" spc="60" dirty="0" smtClean="0">
                <a:solidFill>
                  <a:srgbClr val="F3F1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Департамент </a:t>
            </a:r>
          </a:p>
          <a:p>
            <a:pPr lvl="0" algn="r">
              <a:lnSpc>
                <a:spcPts val="2300"/>
              </a:lnSpc>
            </a:pPr>
            <a:r>
              <a:rPr lang="ru-RU" sz="2400" spc="60" dirty="0" smtClean="0">
                <a:solidFill>
                  <a:srgbClr val="F3F1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казначейского исполнения бюджета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8083" y="980728"/>
            <a:ext cx="8928992" cy="208823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ru-RU" sz="36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ОРГАНИЗАЦИОННЫЕ МЕРОПРИЯТИЯ ФИНАНСОВЫХ ОРГАНОВ МУНИЦИПАЛЬНЫХ ОБРАЗОВАНИЙ ПО ПЕРЕХОДУ НА КАЗНАЧЕЙСКОЕ ОБСЛУЖИВАНИЕ И СИСТЕМУ КАЗНАЧЕЙСКИХ ПЛАТЕЖЕЙ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029" y="5626509"/>
            <a:ext cx="591363" cy="6828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8302" y="5668498"/>
            <a:ext cx="1511939" cy="4694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9667" l="6641" r="94141">
                        <a14:foregroundMark x1="19141" y1="92000" x2="19141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2" y="3818485"/>
            <a:ext cx="2489696" cy="291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71648"/>
          </a:xfrm>
          <a:prstGeom prst="rect">
            <a:avLst/>
          </a:prstGeom>
          <a:gradFill flip="none" rotWithShape="1">
            <a:gsLst>
              <a:gs pos="0">
                <a:srgbClr val="54CC82">
                  <a:alpha val="60000"/>
                </a:srgbClr>
              </a:gs>
              <a:gs pos="34000">
                <a:srgbClr val="45C08A">
                  <a:alpha val="60000"/>
                </a:srgbClr>
              </a:gs>
              <a:gs pos="64000">
                <a:srgbClr val="40A18D">
                  <a:alpha val="60000"/>
                </a:srgbClr>
              </a:gs>
              <a:gs pos="100000">
                <a:srgbClr val="3A7982">
                  <a:alpha val="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11" y="1844824"/>
            <a:ext cx="3577377" cy="40871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7164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-45640" y="1556792"/>
            <a:ext cx="91546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PT Sans Narrow" panose="020B0506020203020204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ФЕДЕРАЛЬНЫЙ ЗАКОН от </a:t>
            </a:r>
            <a:r>
              <a:rPr lang="ru-RU" sz="3600" b="1" dirty="0">
                <a:solidFill>
                  <a:schemeClr val="bg1"/>
                </a:solidFill>
                <a:latin typeface="PT Sans Narrow" panose="020B0506020203020204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27.12.2019 N </a:t>
            </a:r>
            <a:r>
              <a:rPr lang="ru-RU" sz="3600" b="1" dirty="0" smtClean="0">
                <a:solidFill>
                  <a:schemeClr val="bg1"/>
                </a:solidFill>
                <a:latin typeface="PT Sans Narrow" panose="020B0506020203020204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479-ФЗ</a:t>
            </a:r>
          </a:p>
          <a:p>
            <a:pPr algn="ctr">
              <a:lnSpc>
                <a:spcPts val="3600"/>
              </a:lnSpc>
            </a:pPr>
            <a:endParaRPr lang="ru-RU" sz="3600" b="1" dirty="0" smtClean="0">
              <a:solidFill>
                <a:schemeClr val="bg1"/>
              </a:solidFill>
              <a:latin typeface="PT Sans Narrow" panose="020B0506020203020204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ru-RU" sz="3600" b="1" dirty="0" smtClean="0">
                <a:solidFill>
                  <a:schemeClr val="bg1"/>
                </a:solidFill>
                <a:latin typeface="PT Sans Narrow" panose="020B0506020203020204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«О ВНЕСЕНИИ ИЗМЕНЕНИЙ В БЮДЖЕТНЫЙ КОДЕКС РОССИЙСКОЙ ФЕДЕРАЦИИ В ЧАСТИ КАЗНАЧЕЙСКОГО ОБСЛУЖИВАНИЯ И СИСТЕМЫ КАЗНАЧЕЙСКИХ ПЛАТЕЖЕЙ»</a:t>
            </a:r>
          </a:p>
          <a:p>
            <a:pPr algn="ctr">
              <a:lnSpc>
                <a:spcPts val="3600"/>
              </a:lnSpc>
            </a:pPr>
            <a:endParaRPr lang="ru-RU" sz="3600" b="1" dirty="0">
              <a:solidFill>
                <a:schemeClr val="bg1"/>
              </a:solidFill>
              <a:latin typeface="PT Sans Narrow" panose="020B0506020203020204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3600"/>
              </a:lnSpc>
            </a:pPr>
            <a:r>
              <a:rPr lang="ru-RU" sz="3600" i="1" dirty="0" smtClean="0">
                <a:solidFill>
                  <a:schemeClr val="bg1"/>
                </a:solidFill>
                <a:latin typeface="PT Sans Narrow" panose="020B0506020203020204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Вступает в </a:t>
            </a:r>
            <a:r>
              <a:rPr lang="ru-RU" sz="3600" i="1" dirty="0">
                <a:solidFill>
                  <a:schemeClr val="bg1"/>
                </a:solidFill>
                <a:latin typeface="PT Sans Narrow" panose="020B0506020203020204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силу </a:t>
            </a:r>
            <a:r>
              <a:rPr lang="ru-RU" sz="3600" i="1" dirty="0" smtClean="0">
                <a:solidFill>
                  <a:schemeClr val="bg1"/>
                </a:solidFill>
                <a:latin typeface="PT Sans Narrow" panose="020B0506020203020204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с </a:t>
            </a:r>
            <a:r>
              <a:rPr lang="ru-RU" sz="3600" i="1" dirty="0">
                <a:solidFill>
                  <a:schemeClr val="bg1"/>
                </a:solidFill>
                <a:latin typeface="PT Sans Narrow" panose="020B0506020203020204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1 января 2021 </a:t>
            </a:r>
            <a:r>
              <a:rPr lang="ru-RU" sz="3600" i="1" dirty="0" smtClean="0">
                <a:solidFill>
                  <a:schemeClr val="bg1"/>
                </a:solidFill>
                <a:latin typeface="PT Sans Narrow" panose="020B0506020203020204" pitchFamily="34" charset="-52"/>
                <a:ea typeface="Verdana" panose="020B0604030504040204" pitchFamily="34" charset="0"/>
                <a:cs typeface="Verdana" panose="020B0604030504040204" pitchFamily="34" charset="0"/>
              </a:rPr>
              <a:t>года</a:t>
            </a:r>
          </a:p>
          <a:p>
            <a:pPr algn="ctr">
              <a:lnSpc>
                <a:spcPts val="3600"/>
              </a:lnSpc>
            </a:pPr>
            <a:endParaRPr lang="ru-RU" sz="4000" b="1" dirty="0">
              <a:solidFill>
                <a:srgbClr val="40A18D"/>
              </a:solidFill>
              <a:latin typeface="PT Sans Narrow" panose="020B0506020203020204" pitchFamily="34" charset="-52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0"/>
            <a:ext cx="9144000" cy="658771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187660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26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СИСТЕМА СЧЕТОВ С 01 ЯНВАРЯ 2021 ГОДА:</a:t>
            </a:r>
            <a:endParaRPr lang="ru-RU" sz="26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3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214517" y="764704"/>
            <a:ext cx="8852595" cy="590465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endParaRPr lang="ru-RU" cap="all" dirty="0" smtClean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267744" y="4713066"/>
            <a:ext cx="6381423" cy="14522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PT Sans Narrow" panose="020B0604020202020204" charset="-52"/>
              </a:rPr>
              <a:t>ЛИЦЕВЫЕ </a:t>
            </a:r>
            <a:r>
              <a:rPr lang="ru-RU" b="1" dirty="0" smtClean="0">
                <a:latin typeface="PT Sans Narrow" panose="020B0604020202020204" charset="-52"/>
              </a:rPr>
              <a:t>СЧЕТА:</a:t>
            </a:r>
          </a:p>
          <a:p>
            <a:pPr algn="ctr"/>
            <a:r>
              <a:rPr lang="ru-RU" b="1" dirty="0" smtClean="0">
                <a:latin typeface="PT Sans Narrow" panose="020B0604020202020204" charset="-52"/>
              </a:rPr>
              <a:t> - УЧАСТНИКОВ </a:t>
            </a:r>
            <a:r>
              <a:rPr lang="ru-RU" b="1" dirty="0">
                <a:latin typeface="PT Sans Narrow" panose="020B0604020202020204" charset="-52"/>
              </a:rPr>
              <a:t>БЮДЖЕТНОГО ПРОЦЕССА, </a:t>
            </a:r>
            <a:endParaRPr lang="ru-RU" b="1" dirty="0" smtClean="0">
              <a:latin typeface="PT Sans Narrow" panose="020B0604020202020204" charset="-52"/>
            </a:endParaRPr>
          </a:p>
          <a:p>
            <a:pPr algn="ctr"/>
            <a:r>
              <a:rPr lang="ru-RU" b="1" dirty="0" smtClean="0">
                <a:latin typeface="PT Sans Narrow" panose="020B0604020202020204" charset="-52"/>
              </a:rPr>
              <a:t>- БЮДЖЕТНЫХ </a:t>
            </a:r>
            <a:r>
              <a:rPr lang="ru-RU" b="1" dirty="0">
                <a:latin typeface="PT Sans Narrow" panose="020B0604020202020204" charset="-52"/>
              </a:rPr>
              <a:t>И АВТОНОМНЫХ УЧРЕЖДЕНИЙ</a:t>
            </a:r>
            <a:r>
              <a:rPr lang="ru-RU" b="1" dirty="0" smtClean="0">
                <a:latin typeface="PT Sans Narrow" panose="020B0604020202020204" charset="-52"/>
              </a:rPr>
              <a:t>,</a:t>
            </a:r>
          </a:p>
          <a:p>
            <a:pPr algn="ctr"/>
            <a:r>
              <a:rPr lang="ru-RU" b="1" dirty="0" smtClean="0">
                <a:latin typeface="PT Sans Narrow" panose="020B0604020202020204" charset="-52"/>
              </a:rPr>
              <a:t> - ЮРИДИЧЕСКИХ </a:t>
            </a:r>
            <a:r>
              <a:rPr lang="ru-RU" b="1" dirty="0">
                <a:latin typeface="PT Sans Narrow" panose="020B0604020202020204" charset="-52"/>
              </a:rPr>
              <a:t>ЛИЦ – НЕУЧАСТНИКОВ БЮДЖЕТНОГО </a:t>
            </a:r>
            <a:r>
              <a:rPr lang="ru-RU" b="1" dirty="0" smtClean="0">
                <a:latin typeface="PT Sans Narrow" panose="020B0604020202020204" charset="-52"/>
              </a:rPr>
              <a:t>ПРОЦЕССА</a:t>
            </a:r>
            <a:endParaRPr lang="ru-RU" b="1" dirty="0">
              <a:latin typeface="PT Sans Narrow" panose="020B0604020202020204" charset="-52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267744" y="1930099"/>
            <a:ext cx="6336704" cy="2002957"/>
          </a:xfrm>
          <a:prstGeom prst="roundRect">
            <a:avLst/>
          </a:prstGeom>
          <a:gradFill flip="none" rotWithShape="1">
            <a:gsLst>
              <a:gs pos="0">
                <a:srgbClr val="40A18D">
                  <a:shade val="30000"/>
                  <a:satMod val="115000"/>
                </a:srgbClr>
              </a:gs>
              <a:gs pos="50000">
                <a:srgbClr val="40A18D">
                  <a:shade val="67500"/>
                  <a:satMod val="115000"/>
                </a:srgbClr>
              </a:gs>
              <a:gs pos="100000">
                <a:srgbClr val="40A18D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PT Sans Narrow" panose="020B0604020202020204" charset="-52"/>
              </a:rPr>
              <a:t>ЕДИНЫЙ СЧЕТ ОБЛАСТНОГО БЮДЖЕТА ЛЕНИНГРАДСКОЙ ОБЛАСТИ</a:t>
            </a:r>
          </a:p>
          <a:p>
            <a:pPr algn="ctr"/>
            <a:r>
              <a:rPr lang="ru-RU" sz="2000" b="1" dirty="0" smtClean="0">
                <a:latin typeface="PT Sans Narrow" panose="020B0604020202020204" charset="-52"/>
              </a:rPr>
              <a:t> </a:t>
            </a:r>
          </a:p>
          <a:p>
            <a:pPr algn="ctr"/>
            <a:r>
              <a:rPr lang="ru-RU" b="1" dirty="0" smtClean="0">
                <a:latin typeface="PT Sans Narrow" panose="020B0604020202020204" charset="-52"/>
              </a:rPr>
              <a:t>ЕДИНЫЕ СЧЕТА МЕСТНЫХ БЮДЖЕТОВ</a:t>
            </a:r>
          </a:p>
          <a:p>
            <a:pPr algn="ctr"/>
            <a:r>
              <a:rPr lang="ru-RU" b="1" dirty="0" smtClean="0">
                <a:latin typeface="PT Sans Narrow" panose="020B0604020202020204" charset="-52"/>
              </a:rPr>
              <a:t> </a:t>
            </a:r>
          </a:p>
          <a:p>
            <a:pPr algn="ctr"/>
            <a:r>
              <a:rPr lang="ru-RU" b="1" dirty="0" smtClean="0">
                <a:latin typeface="PT Sans Narrow" panose="020B0604020202020204" charset="-52"/>
              </a:rPr>
              <a:t>КАЗНАЧЕЙСКИЕ СЧЕТА </a:t>
            </a:r>
            <a:endParaRPr lang="ru-RU" b="1" dirty="0">
              <a:latin typeface="PT Sans Narrow" panose="020B0604020202020204" charset="-52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579222" y="918994"/>
            <a:ext cx="5544616" cy="576063"/>
          </a:xfrm>
          <a:prstGeom prst="roundRect">
            <a:avLst/>
          </a:prstGeom>
          <a:gradFill flip="none" rotWithShape="1">
            <a:gsLst>
              <a:gs pos="0">
                <a:srgbClr val="40A18D">
                  <a:shade val="30000"/>
                  <a:satMod val="115000"/>
                </a:srgbClr>
              </a:gs>
              <a:gs pos="50000">
                <a:srgbClr val="40A18D">
                  <a:shade val="67500"/>
                  <a:satMod val="115000"/>
                </a:srgbClr>
              </a:gs>
              <a:gs pos="100000">
                <a:srgbClr val="40A18D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PT Sans Narrow" panose="020B0604020202020204" charset="-52"/>
              </a:rPr>
              <a:t>ЕДИНЫЙ КАЗНАЧЕЙСКИЙ СЧЁТ</a:t>
            </a:r>
            <a:endParaRPr lang="ru-RU" sz="2000" b="1" dirty="0">
              <a:latin typeface="PT Sans Narrow" panose="020B0604020202020204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49065"/>
            <a:ext cx="1227827" cy="1925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98646" y="853082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PT Sans Narrow" panose="020B0604020202020204" charset="-52"/>
              </a:rPr>
              <a:t>БАНК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PT Sans Narrow" panose="020B0604020202020204" charset="-52"/>
              </a:rPr>
              <a:t>РОССИИ</a:t>
            </a:r>
            <a:endParaRPr lang="ru-RU" sz="2000" b="1" dirty="0">
              <a:solidFill>
                <a:srgbClr val="C00000"/>
              </a:solidFill>
              <a:latin typeface="PT Sans Narrow" panose="020B0604020202020204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36272" y="2493032"/>
            <a:ext cx="2160000" cy="12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PT Sans Narrow" panose="020B0604020202020204" charset="-52"/>
              </a:rPr>
              <a:t>УФК ПО ЛЕНИНГРАДСКОЙ ОБЛАСТИ</a:t>
            </a:r>
            <a:endParaRPr lang="ru-RU" sz="2000" b="1" dirty="0">
              <a:solidFill>
                <a:srgbClr val="C00000"/>
              </a:solidFill>
              <a:latin typeface="PT Sans Narrow" panose="020B060402020202020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75221" y="4529444"/>
            <a:ext cx="216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PT Sans Narrow" panose="020B0604020202020204" charset="-52"/>
              </a:rPr>
              <a:t>УФК ПО ЛЕНИНГРАДСКОЙ ОБЛАСТИ,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PT Sans Narrow" panose="020B0604020202020204" charset="-52"/>
              </a:rPr>
              <a:t>КОМИТЕТ ФИНАНСОВ ЛЕНИНГРАДСКОЙ ОБЛАСТИ</a:t>
            </a:r>
            <a:endParaRPr lang="ru-RU" b="1" dirty="0">
              <a:solidFill>
                <a:srgbClr val="C00000"/>
              </a:solidFill>
              <a:latin typeface="PT Sans Narrow" panose="020B0604020202020204" charset="-52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3419872" y="1495056"/>
            <a:ext cx="216024" cy="637799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верх 48"/>
          <p:cNvSpPr/>
          <p:nvPr/>
        </p:nvSpPr>
        <p:spPr>
          <a:xfrm>
            <a:off x="4283968" y="1495057"/>
            <a:ext cx="216024" cy="63779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>
            <a:off x="6183830" y="1505131"/>
            <a:ext cx="216024" cy="62772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>
            <a:off x="7092280" y="1495057"/>
            <a:ext cx="216024" cy="63779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верх 52"/>
          <p:cNvSpPr/>
          <p:nvPr/>
        </p:nvSpPr>
        <p:spPr>
          <a:xfrm>
            <a:off x="5256076" y="1495057"/>
            <a:ext cx="216024" cy="637798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верх 53"/>
          <p:cNvSpPr/>
          <p:nvPr/>
        </p:nvSpPr>
        <p:spPr>
          <a:xfrm>
            <a:off x="3419872" y="3717032"/>
            <a:ext cx="216024" cy="996034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верх 54"/>
          <p:cNvSpPr/>
          <p:nvPr/>
        </p:nvSpPr>
        <p:spPr>
          <a:xfrm>
            <a:off x="3788296" y="3717032"/>
            <a:ext cx="216024" cy="996034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верх 55"/>
          <p:cNvSpPr/>
          <p:nvPr/>
        </p:nvSpPr>
        <p:spPr>
          <a:xfrm>
            <a:off x="4181387" y="3717032"/>
            <a:ext cx="216024" cy="996034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верх 56"/>
          <p:cNvSpPr/>
          <p:nvPr/>
        </p:nvSpPr>
        <p:spPr>
          <a:xfrm>
            <a:off x="4572000" y="3717032"/>
            <a:ext cx="216024" cy="996034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>
            <a:off x="4932040" y="3717032"/>
            <a:ext cx="216024" cy="996034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верх 58"/>
          <p:cNvSpPr/>
          <p:nvPr/>
        </p:nvSpPr>
        <p:spPr>
          <a:xfrm>
            <a:off x="5292080" y="3717032"/>
            <a:ext cx="216024" cy="989626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верх 59"/>
          <p:cNvSpPr/>
          <p:nvPr/>
        </p:nvSpPr>
        <p:spPr>
          <a:xfrm>
            <a:off x="5652120" y="3717032"/>
            <a:ext cx="216024" cy="989626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верх 60"/>
          <p:cNvSpPr/>
          <p:nvPr/>
        </p:nvSpPr>
        <p:spPr>
          <a:xfrm>
            <a:off x="6012160" y="3717032"/>
            <a:ext cx="216024" cy="989626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верх 61"/>
          <p:cNvSpPr/>
          <p:nvPr/>
        </p:nvSpPr>
        <p:spPr>
          <a:xfrm>
            <a:off x="6372200" y="3717032"/>
            <a:ext cx="216024" cy="989626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верх 62"/>
          <p:cNvSpPr/>
          <p:nvPr/>
        </p:nvSpPr>
        <p:spPr>
          <a:xfrm>
            <a:off x="6707373" y="3717032"/>
            <a:ext cx="216024" cy="996034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верх 63"/>
          <p:cNvSpPr/>
          <p:nvPr/>
        </p:nvSpPr>
        <p:spPr>
          <a:xfrm>
            <a:off x="7060745" y="3717032"/>
            <a:ext cx="216024" cy="1004684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трелка вверх 64"/>
          <p:cNvSpPr/>
          <p:nvPr/>
        </p:nvSpPr>
        <p:spPr>
          <a:xfrm>
            <a:off x="7380312" y="3717032"/>
            <a:ext cx="216024" cy="1004684"/>
          </a:xfrm>
          <a:prstGeom prst="up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3808" y="3327046"/>
            <a:ext cx="5112568" cy="360040"/>
          </a:xfrm>
          <a:prstGeom prst="round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1"/>
          <p:cNvSpPr txBox="1">
            <a:spLocks/>
          </p:cNvSpPr>
          <p:nvPr/>
        </p:nvSpPr>
        <p:spPr>
          <a:xfrm>
            <a:off x="-7309320" y="4862653"/>
            <a:ext cx="7480910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  <a:spcBef>
                <a:spcPts val="1200"/>
              </a:spcBef>
            </a:pPr>
            <a:endParaRPr lang="ru-RU" sz="2400" dirty="0">
              <a:solidFill>
                <a:schemeClr val="bg1"/>
              </a:solidFill>
              <a:latin typeface="PT Sans Narrow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15384" y="204681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24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ОТКРЫТИЕ КАЗНАЧЕЙСКИХ СЧЕТОВ</a:t>
            </a:r>
            <a:endParaRPr lang="ru-RU" sz="24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4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85891" y="1196752"/>
            <a:ext cx="8748406" cy="547260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ru-RU" sz="2400" b="1" cap="all" dirty="0" smtClean="0">
              <a:solidFill>
                <a:srgbClr val="54727D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99362835"/>
              </p:ext>
            </p:extLst>
          </p:nvPr>
        </p:nvGraphicFramePr>
        <p:xfrm>
          <a:off x="90483" y="764705"/>
          <a:ext cx="8976629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ятно 1 4"/>
          <p:cNvSpPr/>
          <p:nvPr/>
        </p:nvSpPr>
        <p:spPr>
          <a:xfrm>
            <a:off x="4383200" y="2780928"/>
            <a:ext cx="2448271" cy="1262011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PT Sans Narrow" panose="020B0604020202020204" charset="-52"/>
              </a:rPr>
              <a:t>НЕ ПОЗДНЕЕ </a:t>
            </a:r>
          </a:p>
          <a:p>
            <a:pPr algn="ctr"/>
            <a:r>
              <a:rPr lang="ru-RU" sz="1400" b="1" dirty="0" smtClean="0">
                <a:latin typeface="PT Sans Narrow" panose="020B0604020202020204" charset="-52"/>
              </a:rPr>
              <a:t>1 ДЕКАБРЯ 2020</a:t>
            </a:r>
            <a:endParaRPr lang="ru-RU" sz="1400" b="1" dirty="0">
              <a:latin typeface="PT Sans Narrow" panose="020B0604020202020204" charset="-52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1590" y="3212976"/>
            <a:ext cx="2312178" cy="144016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PT Sans Narrow" panose="020B0604020202020204" charset="-52"/>
              </a:rPr>
              <a:t>ФИНАНСОВЫЕ ОРГАНЫ МУНИЦИПАЛЬНЫХ РАЙОНОВ И ГОРОДСКОГО ОКРУГА</a:t>
            </a:r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831471" y="3212976"/>
            <a:ext cx="2102826" cy="1440160"/>
          </a:xfrm>
          <a:prstGeom prst="roundRect">
            <a:avLst/>
          </a:prstGeom>
          <a:solidFill>
            <a:srgbClr val="27BB7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PT Sans Narrow" panose="020B0604020202020204" charset="-52"/>
              </a:rPr>
              <a:t>УФК ПО ЛЕНИНГРАДСКОЙ </a:t>
            </a:r>
            <a:r>
              <a:rPr lang="ru-RU" b="1" dirty="0" smtClean="0">
                <a:solidFill>
                  <a:schemeClr val="bg1"/>
                </a:solidFill>
                <a:latin typeface="PT Sans Narrow" panose="020B0604020202020204" charset="-52"/>
              </a:rPr>
              <a:t>ОБЛАСТИ</a:t>
            </a:r>
            <a:endParaRPr lang="ru-RU" b="1" dirty="0">
              <a:solidFill>
                <a:schemeClr val="bg1"/>
              </a:solidFill>
              <a:latin typeface="PT Sans Narrow" panose="020B0604020202020204" charset="-52"/>
            </a:endParaRPr>
          </a:p>
        </p:txBody>
      </p:sp>
      <p:sp>
        <p:nvSpPr>
          <p:cNvPr id="7" name="Развернутая стрелка 6"/>
          <p:cNvSpPr/>
          <p:nvPr/>
        </p:nvSpPr>
        <p:spPr>
          <a:xfrm>
            <a:off x="849584" y="996337"/>
            <a:ext cx="7457016" cy="2216639"/>
          </a:xfrm>
          <a:prstGeom prst="uturnArrow">
            <a:avLst>
              <a:gd name="adj1" fmla="val 5754"/>
              <a:gd name="adj2" fmla="val 14483"/>
              <a:gd name="adj3" fmla="val 21992"/>
              <a:gd name="adj4" fmla="val 43750"/>
              <a:gd name="adj5" fmla="val 9808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Развернутая стрелка 41"/>
          <p:cNvSpPr/>
          <p:nvPr/>
        </p:nvSpPr>
        <p:spPr>
          <a:xfrm rot="10800000">
            <a:off x="648532" y="4653134"/>
            <a:ext cx="7626488" cy="2016225"/>
          </a:xfrm>
          <a:prstGeom prst="uturnArrow">
            <a:avLst>
              <a:gd name="adj1" fmla="val 6075"/>
              <a:gd name="adj2" fmla="val 12601"/>
              <a:gd name="adj3" fmla="val 25470"/>
              <a:gd name="adj4" fmla="val 42211"/>
              <a:gd name="adj5" fmla="val 10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Развернутая стрелка 42"/>
          <p:cNvSpPr/>
          <p:nvPr/>
        </p:nvSpPr>
        <p:spPr>
          <a:xfrm>
            <a:off x="1655732" y="2009011"/>
            <a:ext cx="5868595" cy="1203964"/>
          </a:xfrm>
          <a:prstGeom prst="uturnArrow">
            <a:avLst>
              <a:gd name="adj1" fmla="val 9511"/>
              <a:gd name="adj2" fmla="val 14483"/>
              <a:gd name="adj3" fmla="val 25000"/>
              <a:gd name="adj4" fmla="val 43750"/>
              <a:gd name="adj5" fmla="val 9808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Развернутая стрелка 44"/>
          <p:cNvSpPr/>
          <p:nvPr/>
        </p:nvSpPr>
        <p:spPr>
          <a:xfrm flipH="1" flipV="1">
            <a:off x="1547663" y="4653136"/>
            <a:ext cx="5976663" cy="1057062"/>
          </a:xfrm>
          <a:prstGeom prst="uturnArrow">
            <a:avLst>
              <a:gd name="adj1" fmla="val 14068"/>
              <a:gd name="adj2" fmla="val 14483"/>
              <a:gd name="adj3" fmla="val 25000"/>
              <a:gd name="adj4" fmla="val 43750"/>
              <a:gd name="adj5" fmla="val 9808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1268760"/>
            <a:ext cx="662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PT Sans Narrow" panose="020B0604020202020204" charset="-52"/>
              </a:rPr>
              <a:t>ЗАЯВКИ НА ПОДКЛЮЧЕНИЕ ПОЛЬЗОВАТЕЛЕЙ ГИИС «ЭЛЕКТРОННЫЙ БЮДЖЕТ» С УКАЗАНИЕМ ПОЛНОМОЧИЙ, НЕОБХОДИМЫХ ДЛЯ РАБОТЫ В ЦЕЛЯХ ОТКРЫТИЯ КАЗНАЧЕЙСКИХ СЧЕТОВ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10" name="Семиугольник 9"/>
          <p:cNvSpPr/>
          <p:nvPr/>
        </p:nvSpPr>
        <p:spPr>
          <a:xfrm>
            <a:off x="4376723" y="844516"/>
            <a:ext cx="321823" cy="303641"/>
          </a:xfrm>
          <a:prstGeom prst="hep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8" name="Семиугольник 47"/>
          <p:cNvSpPr/>
          <p:nvPr/>
        </p:nvSpPr>
        <p:spPr>
          <a:xfrm>
            <a:off x="4411088" y="6423574"/>
            <a:ext cx="321823" cy="303641"/>
          </a:xfrm>
          <a:prstGeom prst="hep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9" name="Семиугольник 48"/>
          <p:cNvSpPr/>
          <p:nvPr/>
        </p:nvSpPr>
        <p:spPr>
          <a:xfrm>
            <a:off x="4399181" y="1908997"/>
            <a:ext cx="321823" cy="303641"/>
          </a:xfrm>
          <a:prstGeom prst="hep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1" name="Семиугольник 50"/>
          <p:cNvSpPr/>
          <p:nvPr/>
        </p:nvSpPr>
        <p:spPr>
          <a:xfrm>
            <a:off x="4399182" y="5509426"/>
            <a:ext cx="321823" cy="303641"/>
          </a:xfrm>
          <a:prstGeom prst="hep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2069749" y="2212638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PT Sans Narrow" panose="020B0604020202020204" charset="-52"/>
              </a:rPr>
              <a:t>ЗАЯВЛЕНИЯ НА ОТКРЫТИЕ КАЗНАЧЕЙСКИХ СЧЕТОВ, </a:t>
            </a:r>
          </a:p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PT Sans Narrow" panose="020B0604020202020204" charset="-52"/>
              </a:rPr>
              <a:t>КАРТОЧКИ ОБРАЗЦОВ ПОДПИСЕЙ К КАЗНАЧЕЙСКИМ СЧЕТАМ </a:t>
            </a:r>
          </a:p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PT Sans Narrow" panose="020B0604020202020204" charset="-52"/>
              </a:rPr>
              <a:t>С ДАТОЙ ОТКРЫТИЯ СЧЕТА 01.01.2021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26954" y="4862653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PT Sans Narrow" panose="020B0604020202020204" charset="-52"/>
              </a:rPr>
              <a:t>УВЕДОМЛЕНИЯ ОБ ОТКРЫТИИ КАЗНАЧЕЙСКИХ СЧЕТОВ </a:t>
            </a:r>
          </a:p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PT Sans Narrow" panose="020B0604020202020204" charset="-52"/>
              </a:rPr>
              <a:t>(НОМЕР КАЗНАЧЕЙСКОГО СЧЕТА, РЕКВИЗИТЫ)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52599" y="5945100"/>
            <a:ext cx="6268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B0F0"/>
                </a:solidFill>
                <a:latin typeface="PT Sans Narrow" panose="020B0604020202020204" charset="-52"/>
              </a:rPr>
              <a:t>РОЛИ ДОСТУПА В ГИИС «ЭЛЕКТРОННЫЙ БЮДЖЕТ»,  СООТВЕТСТВУЮЩИЕ ПОЛНОМОЧИЯМ, НЕОБХОДИМЫМ </a:t>
            </a:r>
            <a:r>
              <a:rPr lang="ru-RU" sz="1400" b="1" dirty="0">
                <a:solidFill>
                  <a:srgbClr val="00B0F0"/>
                </a:solidFill>
                <a:latin typeface="PT Sans Narrow" panose="020B0604020202020204" charset="-52"/>
              </a:rPr>
              <a:t>ДЛЯ РАБОТЫ В ЦЕЛЯХ ОТКРЫТИЯ КАЗНАЧЕЙСКИХ </a:t>
            </a:r>
            <a:r>
              <a:rPr lang="ru-RU" sz="1400" b="1" dirty="0" smtClean="0">
                <a:solidFill>
                  <a:srgbClr val="00B0F0"/>
                </a:solidFill>
                <a:latin typeface="PT Sans Narrow" panose="020B0604020202020204" charset="-52"/>
              </a:rPr>
              <a:t>СЧЕТОВ</a:t>
            </a:r>
            <a:endParaRPr lang="ru-RU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6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Прямоугольник 12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38910" y="153925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24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ЗАКРЫТИЕ БАНКОВСКИХ СЧЕТОВ</a:t>
            </a:r>
            <a:endParaRPr lang="ru-RU" sz="24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5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015" y="1665216"/>
            <a:ext cx="8717785" cy="887557"/>
          </a:xfrm>
          <a:prstGeom prst="roundRect">
            <a:avLst/>
          </a:prstGeom>
          <a:solidFill>
            <a:srgbClr val="40A18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rgbClr val="C000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ДО 01 АПРЕЛЯ 2021 ГОДА </a:t>
            </a:r>
            <a:r>
              <a:rPr lang="ru-RU" b="1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НЕОБХОДИМО </a:t>
            </a:r>
            <a:r>
              <a:rPr lang="ru-RU" b="1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ЗАКРЫТЬ СЧЕТА, ОТКРЫТЫЕ ФИНАНСОВЫМ ОРГАНАМ МУНИЦИПАЛЬНЫХ ОБРАЗОВАНИЙ В ПОДРАЗДЕЛЕНИЯХ ЦБ </a:t>
            </a:r>
            <a:r>
              <a:rPr lang="ru-RU" b="1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РФ:</a:t>
            </a:r>
            <a:endParaRPr lang="ru-RU" b="1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8836" y="3183922"/>
            <a:ext cx="2669114" cy="122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ДЛЯ</a:t>
            </a:r>
            <a:r>
              <a:rPr lang="ru-RU" dirty="0" smtClean="0"/>
              <a:t> </a:t>
            </a:r>
            <a:r>
              <a:rPr lang="ru-RU" sz="1400" b="1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ОСУЩЕСТВЛЕНИЯ ОПЕРАЦИЙ СО СРЕДСТВАМИ, ПОСТУПАЮЩИМИ ВО ВРЕМЕННОЕ РАСПОРЯЖЕНИЕ ПОЛУЧАТЕЛЕЙ СРЕДСТВ МЕСТНЫХ БЮДЖЕТОВ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466021" y="3183922"/>
            <a:ext cx="2448897" cy="122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ДЛЯ УЧЕТА ОПЕРАЦИЙ СО СРЕДСТВАМИ, ПОСТУПАЮЩИМИ </a:t>
            </a:r>
            <a:r>
              <a:rPr lang="ru-RU" sz="1400" b="1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АВТОНОМНЫМ, БЮДЖЕТНЫМ </a:t>
            </a:r>
            <a:r>
              <a:rPr lang="ru-RU" sz="1400" b="1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УЧРЕЖДЕНИЯМ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486504" y="3183922"/>
            <a:ext cx="2448897" cy="122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ДЛЯ УЧЕТА ОПЕРАЦИЙ СО СРЕДСТВАМИ ЮРИДИЧЕСКИХ ЛИЦ, НЕ ЯВЛЯЮЩИХСЯ </a:t>
            </a:r>
            <a:r>
              <a:rPr lang="ru-RU" sz="1400" b="1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УЧАСТНИКАМИ БЮДЖЕТНОГО ПРОЦЕССА</a:t>
            </a:r>
            <a:endParaRPr lang="ru-RU" sz="1400" b="1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1105146" y="2745142"/>
            <a:ext cx="756493" cy="252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право 61"/>
          <p:cNvSpPr/>
          <p:nvPr/>
        </p:nvSpPr>
        <p:spPr>
          <a:xfrm rot="5400000">
            <a:off x="7321286" y="2745142"/>
            <a:ext cx="779332" cy="252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право 62"/>
          <p:cNvSpPr/>
          <p:nvPr/>
        </p:nvSpPr>
        <p:spPr>
          <a:xfrm rot="5400000">
            <a:off x="4348232" y="2773695"/>
            <a:ext cx="693844" cy="252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53480" y="5013176"/>
            <a:ext cx="893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solidFill>
                  <a:srgbClr val="FF00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ЗАЯВЛЕНИЕ НА ЗАКРЫТИЕ БАНКОВСКОГО СЧЕТА НЕОБХОДИМО </a:t>
            </a:r>
            <a:r>
              <a:rPr lang="ru-RU" b="1" cap="all" dirty="0" smtClean="0">
                <a:solidFill>
                  <a:srgbClr val="FF00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ПРЕДСТАВИТЬ </a:t>
            </a:r>
          </a:p>
          <a:p>
            <a:pPr algn="ctr"/>
            <a:r>
              <a:rPr lang="ru-RU" b="1" cap="all" dirty="0" smtClean="0">
                <a:solidFill>
                  <a:srgbClr val="FF00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НЕ </a:t>
            </a:r>
            <a:r>
              <a:rPr lang="ru-RU" b="1" cap="all" dirty="0">
                <a:solidFill>
                  <a:srgbClr val="FF00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ПОЗДНЕЕ 17 МАРТА 2021 ГОДА</a:t>
            </a:r>
          </a:p>
        </p:txBody>
      </p:sp>
    </p:spTree>
    <p:extLst>
      <p:ext uri="{BB962C8B-B14F-4D97-AF65-F5344CB8AC3E}">
        <p14:creationId xmlns:p14="http://schemas.microsoft.com/office/powerpoint/2010/main" val="10023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Прямоугольник 12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90483" y="78783"/>
            <a:ext cx="504843" cy="504843"/>
          </a:xfrm>
          <a:prstGeom prst="ellipse">
            <a:avLst/>
          </a:prstGeom>
          <a:noFill/>
          <a:ln w="101600">
            <a:solidFill>
              <a:srgbClr val="F3F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09A8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 rot="6034041">
            <a:off x="96421" y="70256"/>
            <a:ext cx="504816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Up">
              <a:avLst>
                <a:gd name="adj" fmla="val 5523086"/>
              </a:avLst>
            </a:prstTxWarp>
            <a:spAutoFit/>
          </a:bodyPr>
          <a:lstStyle/>
          <a:p>
            <a:r>
              <a:rPr lang="ru-RU" sz="550" spc="5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Комитет финансов </a:t>
            </a:r>
            <a:endParaRPr lang="ru-RU" sz="550" spc="5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11720" y="204681"/>
            <a:ext cx="254533" cy="297186"/>
            <a:chOff x="-983813" y="617110"/>
            <a:chExt cx="875293" cy="1021968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-983813" y="617110"/>
              <a:ext cx="875293" cy="1021968"/>
              <a:chOff x="2019969" y="2201683"/>
              <a:chExt cx="1097499" cy="1265499"/>
            </a:xfrm>
            <a:solidFill>
              <a:schemeClr val="bg1"/>
            </a:solidFill>
          </p:grpSpPr>
          <p:sp>
            <p:nvSpPr>
              <p:cNvPr id="103" name="Freeform 56"/>
              <p:cNvSpPr>
                <a:spLocks noEditPoints="1"/>
              </p:cNvSpPr>
              <p:nvPr/>
            </p:nvSpPr>
            <p:spPr bwMode="auto">
              <a:xfrm>
                <a:off x="2019969" y="2201683"/>
                <a:ext cx="1097499" cy="1252772"/>
              </a:xfrm>
              <a:custGeom>
                <a:avLst/>
                <a:gdLst>
                  <a:gd name="T0" fmla="*/ 1456 w 1456"/>
                  <a:gd name="T1" fmla="*/ 1290 h 1662"/>
                  <a:gd name="T2" fmla="*/ 1428 w 1456"/>
                  <a:gd name="T3" fmla="*/ 1382 h 1662"/>
                  <a:gd name="T4" fmla="*/ 1340 w 1456"/>
                  <a:gd name="T5" fmla="*/ 1484 h 1662"/>
                  <a:gd name="T6" fmla="*/ 1192 w 1456"/>
                  <a:gd name="T7" fmla="*/ 1522 h 1662"/>
                  <a:gd name="T8" fmla="*/ 874 w 1456"/>
                  <a:gd name="T9" fmla="*/ 1524 h 1662"/>
                  <a:gd name="T10" fmla="*/ 786 w 1456"/>
                  <a:gd name="T11" fmla="*/ 1562 h 1662"/>
                  <a:gd name="T12" fmla="*/ 736 w 1456"/>
                  <a:gd name="T13" fmla="*/ 1652 h 1662"/>
                  <a:gd name="T14" fmla="*/ 720 w 1456"/>
                  <a:gd name="T15" fmla="*/ 1650 h 1662"/>
                  <a:gd name="T16" fmla="*/ 660 w 1456"/>
                  <a:gd name="T17" fmla="*/ 1554 h 1662"/>
                  <a:gd name="T18" fmla="*/ 552 w 1456"/>
                  <a:gd name="T19" fmla="*/ 1522 h 1662"/>
                  <a:gd name="T20" fmla="*/ 192 w 1456"/>
                  <a:gd name="T21" fmla="*/ 1516 h 1662"/>
                  <a:gd name="T22" fmla="*/ 80 w 1456"/>
                  <a:gd name="T23" fmla="*/ 1454 h 1662"/>
                  <a:gd name="T24" fmla="*/ 10 w 1456"/>
                  <a:gd name="T25" fmla="*/ 1330 h 1662"/>
                  <a:gd name="T26" fmla="*/ 0 w 1456"/>
                  <a:gd name="T27" fmla="*/ 22 h 1662"/>
                  <a:gd name="T28" fmla="*/ 744 w 1456"/>
                  <a:gd name="T29" fmla="*/ 1590 h 1662"/>
                  <a:gd name="T30" fmla="*/ 804 w 1456"/>
                  <a:gd name="T31" fmla="*/ 1530 h 1662"/>
                  <a:gd name="T32" fmla="*/ 1068 w 1456"/>
                  <a:gd name="T33" fmla="*/ 1506 h 1662"/>
                  <a:gd name="T34" fmla="*/ 1298 w 1456"/>
                  <a:gd name="T35" fmla="*/ 1488 h 1662"/>
                  <a:gd name="T36" fmla="*/ 1384 w 1456"/>
                  <a:gd name="T37" fmla="*/ 1422 h 1662"/>
                  <a:gd name="T38" fmla="*/ 1438 w 1456"/>
                  <a:gd name="T39" fmla="*/ 1276 h 1662"/>
                  <a:gd name="T40" fmla="*/ 1438 w 1456"/>
                  <a:gd name="T41" fmla="*/ 406 h 1662"/>
                  <a:gd name="T42" fmla="*/ 16 w 1456"/>
                  <a:gd name="T43" fmla="*/ 962 h 1662"/>
                  <a:gd name="T44" fmla="*/ 28 w 1456"/>
                  <a:gd name="T45" fmla="*/ 1332 h 1662"/>
                  <a:gd name="T46" fmla="*/ 102 w 1456"/>
                  <a:gd name="T47" fmla="*/ 1452 h 1662"/>
                  <a:gd name="T48" fmla="*/ 240 w 1456"/>
                  <a:gd name="T49" fmla="*/ 1506 h 1662"/>
                  <a:gd name="T50" fmla="*/ 554 w 1456"/>
                  <a:gd name="T51" fmla="*/ 1506 h 1662"/>
                  <a:gd name="T52" fmla="*/ 664 w 1456"/>
                  <a:gd name="T53" fmla="*/ 1536 h 1662"/>
                  <a:gd name="T54" fmla="*/ 728 w 1456"/>
                  <a:gd name="T55" fmla="*/ 1620 h 1662"/>
                  <a:gd name="T56" fmla="*/ 844 w 1456"/>
                  <a:gd name="T57" fmla="*/ 302 h 1662"/>
                  <a:gd name="T58" fmla="*/ 364 w 1456"/>
                  <a:gd name="T59" fmla="*/ 222 h 1662"/>
                  <a:gd name="T60" fmla="*/ 364 w 1456"/>
                  <a:gd name="T61" fmla="*/ 302 h 1662"/>
                  <a:gd name="T62" fmla="*/ 1324 w 1456"/>
                  <a:gd name="T63" fmla="*/ 222 h 1662"/>
                  <a:gd name="T64" fmla="*/ 1324 w 1456"/>
                  <a:gd name="T65" fmla="*/ 302 h 1662"/>
                  <a:gd name="T66" fmla="*/ 602 w 1456"/>
                  <a:gd name="T67" fmla="*/ 222 h 1662"/>
                  <a:gd name="T68" fmla="*/ 854 w 1456"/>
                  <a:gd name="T69" fmla="*/ 222 h 1662"/>
                  <a:gd name="T70" fmla="*/ 1082 w 1456"/>
                  <a:gd name="T71" fmla="*/ 222 h 1662"/>
                  <a:gd name="T72" fmla="*/ 482 w 1456"/>
                  <a:gd name="T73" fmla="*/ 392 h 1662"/>
                  <a:gd name="T74" fmla="*/ 254 w 1456"/>
                  <a:gd name="T75" fmla="*/ 392 h 1662"/>
                  <a:gd name="T76" fmla="*/ 722 w 1456"/>
                  <a:gd name="T77" fmla="*/ 314 h 1662"/>
                  <a:gd name="T78" fmla="*/ 964 w 1456"/>
                  <a:gd name="T79" fmla="*/ 312 h 1662"/>
                  <a:gd name="T80" fmla="*/ 964 w 1456"/>
                  <a:gd name="T81" fmla="*/ 392 h 1662"/>
                  <a:gd name="T82" fmla="*/ 1202 w 1456"/>
                  <a:gd name="T83" fmla="*/ 392 h 1662"/>
                  <a:gd name="T84" fmla="*/ 972 w 1456"/>
                  <a:gd name="T85" fmla="*/ 392 h 1662"/>
                  <a:gd name="T86" fmla="*/ 16 w 1456"/>
                  <a:gd name="T87" fmla="*/ 392 h 1662"/>
                  <a:gd name="T88" fmla="*/ 1440 w 1456"/>
                  <a:gd name="T89" fmla="*/ 312 h 1662"/>
                  <a:gd name="T90" fmla="*/ 1440 w 1456"/>
                  <a:gd name="T91" fmla="*/ 392 h 1662"/>
                  <a:gd name="T92" fmla="*/ 1274 w 1456"/>
                  <a:gd name="T93" fmla="*/ 210 h 1662"/>
                  <a:gd name="T94" fmla="*/ 1274 w 1456"/>
                  <a:gd name="T95" fmla="*/ 132 h 1662"/>
                  <a:gd name="T96" fmla="*/ 122 w 1456"/>
                  <a:gd name="T97" fmla="*/ 302 h 1662"/>
                  <a:gd name="T98" fmla="*/ 1440 w 1456"/>
                  <a:gd name="T99" fmla="*/ 302 h 1662"/>
                  <a:gd name="T100" fmla="*/ 1334 w 1456"/>
                  <a:gd name="T101" fmla="*/ 302 h 1662"/>
                  <a:gd name="T102" fmla="*/ 794 w 1456"/>
                  <a:gd name="T103" fmla="*/ 210 h 1662"/>
                  <a:gd name="T104" fmla="*/ 794 w 1456"/>
                  <a:gd name="T105" fmla="*/ 132 h 1662"/>
                  <a:gd name="T106" fmla="*/ 1034 w 1456"/>
                  <a:gd name="T107" fmla="*/ 132 h 1662"/>
                  <a:gd name="T108" fmla="*/ 662 w 1456"/>
                  <a:gd name="T109" fmla="*/ 132 h 1662"/>
                  <a:gd name="T110" fmla="*/ 662 w 1456"/>
                  <a:gd name="T111" fmla="*/ 210 h 1662"/>
                  <a:gd name="T112" fmla="*/ 422 w 1456"/>
                  <a:gd name="T113" fmla="*/ 210 h 1662"/>
                  <a:gd name="T114" fmla="*/ 312 w 1456"/>
                  <a:gd name="T115" fmla="*/ 210 h 1662"/>
                  <a:gd name="T116" fmla="*/ 74 w 1456"/>
                  <a:gd name="T117" fmla="*/ 210 h 1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6" h="1662">
                    <a:moveTo>
                      <a:pt x="4" y="0"/>
                    </a:moveTo>
                    <a:lnTo>
                      <a:pt x="4" y="0"/>
                    </a:lnTo>
                    <a:lnTo>
                      <a:pt x="1456" y="0"/>
                    </a:lnTo>
                    <a:lnTo>
                      <a:pt x="1456" y="0"/>
                    </a:lnTo>
                    <a:lnTo>
                      <a:pt x="1456" y="1290"/>
                    </a:lnTo>
                    <a:lnTo>
                      <a:pt x="1456" y="1290"/>
                    </a:lnTo>
                    <a:lnTo>
                      <a:pt x="1452" y="1298"/>
                    </a:lnTo>
                    <a:lnTo>
                      <a:pt x="1452" y="1298"/>
                    </a:lnTo>
                    <a:lnTo>
                      <a:pt x="1450" y="1320"/>
                    </a:lnTo>
                    <a:lnTo>
                      <a:pt x="1444" y="1342"/>
                    </a:lnTo>
                    <a:lnTo>
                      <a:pt x="1436" y="1362"/>
                    </a:lnTo>
                    <a:lnTo>
                      <a:pt x="1428" y="1382"/>
                    </a:lnTo>
                    <a:lnTo>
                      <a:pt x="1418" y="1402"/>
                    </a:lnTo>
                    <a:lnTo>
                      <a:pt x="1406" y="1422"/>
                    </a:lnTo>
                    <a:lnTo>
                      <a:pt x="1392" y="1440"/>
                    </a:lnTo>
                    <a:lnTo>
                      <a:pt x="1376" y="1456"/>
                    </a:lnTo>
                    <a:lnTo>
                      <a:pt x="1358" y="1470"/>
                    </a:lnTo>
                    <a:lnTo>
                      <a:pt x="1340" y="1484"/>
                    </a:lnTo>
                    <a:lnTo>
                      <a:pt x="1318" y="1496"/>
                    </a:lnTo>
                    <a:lnTo>
                      <a:pt x="1296" y="1506"/>
                    </a:lnTo>
                    <a:lnTo>
                      <a:pt x="1272" y="1514"/>
                    </a:lnTo>
                    <a:lnTo>
                      <a:pt x="1248" y="1518"/>
                    </a:lnTo>
                    <a:lnTo>
                      <a:pt x="1220" y="1522"/>
                    </a:lnTo>
                    <a:lnTo>
                      <a:pt x="1192" y="1522"/>
                    </a:lnTo>
                    <a:lnTo>
                      <a:pt x="1192" y="1522"/>
                    </a:lnTo>
                    <a:lnTo>
                      <a:pt x="1120" y="1522"/>
                    </a:lnTo>
                    <a:lnTo>
                      <a:pt x="1050" y="1520"/>
                    </a:lnTo>
                    <a:lnTo>
                      <a:pt x="906" y="1522"/>
                    </a:lnTo>
                    <a:lnTo>
                      <a:pt x="906" y="1522"/>
                    </a:lnTo>
                    <a:lnTo>
                      <a:pt x="874" y="1524"/>
                    </a:lnTo>
                    <a:lnTo>
                      <a:pt x="844" y="1530"/>
                    </a:lnTo>
                    <a:lnTo>
                      <a:pt x="832" y="1534"/>
                    </a:lnTo>
                    <a:lnTo>
                      <a:pt x="818" y="1540"/>
                    </a:lnTo>
                    <a:lnTo>
                      <a:pt x="806" y="1546"/>
                    </a:lnTo>
                    <a:lnTo>
                      <a:pt x="796" y="1554"/>
                    </a:lnTo>
                    <a:lnTo>
                      <a:pt x="786" y="1562"/>
                    </a:lnTo>
                    <a:lnTo>
                      <a:pt x="776" y="1572"/>
                    </a:lnTo>
                    <a:lnTo>
                      <a:pt x="768" y="1582"/>
                    </a:lnTo>
                    <a:lnTo>
                      <a:pt x="760" y="1594"/>
                    </a:lnTo>
                    <a:lnTo>
                      <a:pt x="748" y="1620"/>
                    </a:lnTo>
                    <a:lnTo>
                      <a:pt x="736" y="1652"/>
                    </a:lnTo>
                    <a:lnTo>
                      <a:pt x="736" y="1652"/>
                    </a:lnTo>
                    <a:lnTo>
                      <a:pt x="734" y="1658"/>
                    </a:lnTo>
                    <a:lnTo>
                      <a:pt x="728" y="1662"/>
                    </a:lnTo>
                    <a:lnTo>
                      <a:pt x="728" y="1662"/>
                    </a:lnTo>
                    <a:lnTo>
                      <a:pt x="724" y="1658"/>
                    </a:lnTo>
                    <a:lnTo>
                      <a:pt x="720" y="1650"/>
                    </a:lnTo>
                    <a:lnTo>
                      <a:pt x="720" y="1650"/>
                    </a:lnTo>
                    <a:lnTo>
                      <a:pt x="710" y="1620"/>
                    </a:lnTo>
                    <a:lnTo>
                      <a:pt x="696" y="1594"/>
                    </a:lnTo>
                    <a:lnTo>
                      <a:pt x="688" y="1582"/>
                    </a:lnTo>
                    <a:lnTo>
                      <a:pt x="680" y="1572"/>
                    </a:lnTo>
                    <a:lnTo>
                      <a:pt x="670" y="1562"/>
                    </a:lnTo>
                    <a:lnTo>
                      <a:pt x="660" y="1554"/>
                    </a:lnTo>
                    <a:lnTo>
                      <a:pt x="650" y="1546"/>
                    </a:lnTo>
                    <a:lnTo>
                      <a:pt x="638" y="1540"/>
                    </a:lnTo>
                    <a:lnTo>
                      <a:pt x="626" y="1534"/>
                    </a:lnTo>
                    <a:lnTo>
                      <a:pt x="612" y="1530"/>
                    </a:lnTo>
                    <a:lnTo>
                      <a:pt x="584" y="1524"/>
                    </a:lnTo>
                    <a:lnTo>
                      <a:pt x="552" y="1522"/>
                    </a:lnTo>
                    <a:lnTo>
                      <a:pt x="552" y="1522"/>
                    </a:lnTo>
                    <a:lnTo>
                      <a:pt x="392" y="1522"/>
                    </a:lnTo>
                    <a:lnTo>
                      <a:pt x="234" y="1520"/>
                    </a:lnTo>
                    <a:lnTo>
                      <a:pt x="234" y="1520"/>
                    </a:lnTo>
                    <a:lnTo>
                      <a:pt x="212" y="1520"/>
                    </a:lnTo>
                    <a:lnTo>
                      <a:pt x="192" y="1516"/>
                    </a:lnTo>
                    <a:lnTo>
                      <a:pt x="170" y="1510"/>
                    </a:lnTo>
                    <a:lnTo>
                      <a:pt x="150" y="1504"/>
                    </a:lnTo>
                    <a:lnTo>
                      <a:pt x="132" y="1494"/>
                    </a:lnTo>
                    <a:lnTo>
                      <a:pt x="114" y="1482"/>
                    </a:lnTo>
                    <a:lnTo>
                      <a:pt x="96" y="1470"/>
                    </a:lnTo>
                    <a:lnTo>
                      <a:pt x="80" y="1454"/>
                    </a:lnTo>
                    <a:lnTo>
                      <a:pt x="80" y="1454"/>
                    </a:lnTo>
                    <a:lnTo>
                      <a:pt x="60" y="1432"/>
                    </a:lnTo>
                    <a:lnTo>
                      <a:pt x="42" y="1408"/>
                    </a:lnTo>
                    <a:lnTo>
                      <a:pt x="28" y="1384"/>
                    </a:lnTo>
                    <a:lnTo>
                      <a:pt x="18" y="1358"/>
                    </a:lnTo>
                    <a:lnTo>
                      <a:pt x="10" y="1330"/>
                    </a:lnTo>
                    <a:lnTo>
                      <a:pt x="4" y="1302"/>
                    </a:lnTo>
                    <a:lnTo>
                      <a:pt x="2" y="1274"/>
                    </a:lnTo>
                    <a:lnTo>
                      <a:pt x="0" y="1244"/>
                    </a:lnTo>
                    <a:lnTo>
                      <a:pt x="0" y="1244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728" y="1620"/>
                    </a:moveTo>
                    <a:lnTo>
                      <a:pt x="728" y="1620"/>
                    </a:lnTo>
                    <a:lnTo>
                      <a:pt x="744" y="1590"/>
                    </a:lnTo>
                    <a:lnTo>
                      <a:pt x="752" y="1576"/>
                    </a:lnTo>
                    <a:lnTo>
                      <a:pt x="762" y="1566"/>
                    </a:lnTo>
                    <a:lnTo>
                      <a:pt x="772" y="1554"/>
                    </a:lnTo>
                    <a:lnTo>
                      <a:pt x="782" y="1546"/>
                    </a:lnTo>
                    <a:lnTo>
                      <a:pt x="792" y="1536"/>
                    </a:lnTo>
                    <a:lnTo>
                      <a:pt x="804" y="1530"/>
                    </a:lnTo>
                    <a:lnTo>
                      <a:pt x="830" y="1518"/>
                    </a:lnTo>
                    <a:lnTo>
                      <a:pt x="856" y="1510"/>
                    </a:lnTo>
                    <a:lnTo>
                      <a:pt x="886" y="1506"/>
                    </a:lnTo>
                    <a:lnTo>
                      <a:pt x="918" y="1504"/>
                    </a:lnTo>
                    <a:lnTo>
                      <a:pt x="918" y="1504"/>
                    </a:lnTo>
                    <a:lnTo>
                      <a:pt x="1068" y="1506"/>
                    </a:lnTo>
                    <a:lnTo>
                      <a:pt x="1220" y="1504"/>
                    </a:lnTo>
                    <a:lnTo>
                      <a:pt x="1220" y="1504"/>
                    </a:lnTo>
                    <a:lnTo>
                      <a:pt x="1240" y="1504"/>
                    </a:lnTo>
                    <a:lnTo>
                      <a:pt x="1260" y="1500"/>
                    </a:lnTo>
                    <a:lnTo>
                      <a:pt x="1280" y="1496"/>
                    </a:lnTo>
                    <a:lnTo>
                      <a:pt x="1298" y="1488"/>
                    </a:lnTo>
                    <a:lnTo>
                      <a:pt x="1316" y="1480"/>
                    </a:lnTo>
                    <a:lnTo>
                      <a:pt x="1332" y="1470"/>
                    </a:lnTo>
                    <a:lnTo>
                      <a:pt x="1350" y="1458"/>
                    </a:lnTo>
                    <a:lnTo>
                      <a:pt x="1364" y="1444"/>
                    </a:lnTo>
                    <a:lnTo>
                      <a:pt x="1364" y="1444"/>
                    </a:lnTo>
                    <a:lnTo>
                      <a:pt x="1384" y="1422"/>
                    </a:lnTo>
                    <a:lnTo>
                      <a:pt x="1400" y="1400"/>
                    </a:lnTo>
                    <a:lnTo>
                      <a:pt x="1412" y="1378"/>
                    </a:lnTo>
                    <a:lnTo>
                      <a:pt x="1422" y="1354"/>
                    </a:lnTo>
                    <a:lnTo>
                      <a:pt x="1430" y="1328"/>
                    </a:lnTo>
                    <a:lnTo>
                      <a:pt x="1436" y="1302"/>
                    </a:lnTo>
                    <a:lnTo>
                      <a:pt x="1438" y="1276"/>
                    </a:lnTo>
                    <a:lnTo>
                      <a:pt x="1440" y="1248"/>
                    </a:lnTo>
                    <a:lnTo>
                      <a:pt x="1440" y="1248"/>
                    </a:lnTo>
                    <a:lnTo>
                      <a:pt x="1440" y="424"/>
                    </a:lnTo>
                    <a:lnTo>
                      <a:pt x="1440" y="424"/>
                    </a:lnTo>
                    <a:lnTo>
                      <a:pt x="1438" y="406"/>
                    </a:lnTo>
                    <a:lnTo>
                      <a:pt x="1438" y="406"/>
                    </a:lnTo>
                    <a:lnTo>
                      <a:pt x="16" y="406"/>
                    </a:lnTo>
                    <a:lnTo>
                      <a:pt x="16" y="406"/>
                    </a:lnTo>
                    <a:lnTo>
                      <a:pt x="16" y="428"/>
                    </a:lnTo>
                    <a:lnTo>
                      <a:pt x="16" y="428"/>
                    </a:lnTo>
                    <a:lnTo>
                      <a:pt x="16" y="962"/>
                    </a:lnTo>
                    <a:lnTo>
                      <a:pt x="16" y="962"/>
                    </a:lnTo>
                    <a:lnTo>
                      <a:pt x="16" y="1108"/>
                    </a:lnTo>
                    <a:lnTo>
                      <a:pt x="16" y="1256"/>
                    </a:lnTo>
                    <a:lnTo>
                      <a:pt x="16" y="1256"/>
                    </a:lnTo>
                    <a:lnTo>
                      <a:pt x="18" y="1282"/>
                    </a:lnTo>
                    <a:lnTo>
                      <a:pt x="22" y="1308"/>
                    </a:lnTo>
                    <a:lnTo>
                      <a:pt x="28" y="1332"/>
                    </a:lnTo>
                    <a:lnTo>
                      <a:pt x="36" y="1356"/>
                    </a:lnTo>
                    <a:lnTo>
                      <a:pt x="44" y="1378"/>
                    </a:lnTo>
                    <a:lnTo>
                      <a:pt x="56" y="1400"/>
                    </a:lnTo>
                    <a:lnTo>
                      <a:pt x="70" y="1418"/>
                    </a:lnTo>
                    <a:lnTo>
                      <a:pt x="86" y="1436"/>
                    </a:lnTo>
                    <a:lnTo>
                      <a:pt x="102" y="1452"/>
                    </a:lnTo>
                    <a:lnTo>
                      <a:pt x="122" y="1466"/>
                    </a:lnTo>
                    <a:lnTo>
                      <a:pt x="142" y="1480"/>
                    </a:lnTo>
                    <a:lnTo>
                      <a:pt x="164" y="1490"/>
                    </a:lnTo>
                    <a:lnTo>
                      <a:pt x="188" y="1498"/>
                    </a:lnTo>
                    <a:lnTo>
                      <a:pt x="214" y="1502"/>
                    </a:lnTo>
                    <a:lnTo>
                      <a:pt x="240" y="1506"/>
                    </a:lnTo>
                    <a:lnTo>
                      <a:pt x="268" y="1506"/>
                    </a:lnTo>
                    <a:lnTo>
                      <a:pt x="268" y="1506"/>
                    </a:lnTo>
                    <a:lnTo>
                      <a:pt x="340" y="1504"/>
                    </a:lnTo>
                    <a:lnTo>
                      <a:pt x="412" y="1504"/>
                    </a:lnTo>
                    <a:lnTo>
                      <a:pt x="554" y="1506"/>
                    </a:lnTo>
                    <a:lnTo>
                      <a:pt x="554" y="1506"/>
                    </a:lnTo>
                    <a:lnTo>
                      <a:pt x="582" y="1506"/>
                    </a:lnTo>
                    <a:lnTo>
                      <a:pt x="608" y="1512"/>
                    </a:lnTo>
                    <a:lnTo>
                      <a:pt x="608" y="1512"/>
                    </a:lnTo>
                    <a:lnTo>
                      <a:pt x="628" y="1518"/>
                    </a:lnTo>
                    <a:lnTo>
                      <a:pt x="648" y="1526"/>
                    </a:lnTo>
                    <a:lnTo>
                      <a:pt x="664" y="1536"/>
                    </a:lnTo>
                    <a:lnTo>
                      <a:pt x="680" y="1550"/>
                    </a:lnTo>
                    <a:lnTo>
                      <a:pt x="694" y="1564"/>
                    </a:lnTo>
                    <a:lnTo>
                      <a:pt x="708" y="1580"/>
                    </a:lnTo>
                    <a:lnTo>
                      <a:pt x="718" y="1600"/>
                    </a:lnTo>
                    <a:lnTo>
                      <a:pt x="728" y="1620"/>
                    </a:lnTo>
                    <a:lnTo>
                      <a:pt x="728" y="1620"/>
                    </a:lnTo>
                    <a:close/>
                    <a:moveTo>
                      <a:pt x="614" y="222"/>
                    </a:moveTo>
                    <a:lnTo>
                      <a:pt x="614" y="222"/>
                    </a:lnTo>
                    <a:lnTo>
                      <a:pt x="614" y="302"/>
                    </a:lnTo>
                    <a:lnTo>
                      <a:pt x="614" y="302"/>
                    </a:lnTo>
                    <a:lnTo>
                      <a:pt x="844" y="302"/>
                    </a:lnTo>
                    <a:lnTo>
                      <a:pt x="844" y="302"/>
                    </a:lnTo>
                    <a:lnTo>
                      <a:pt x="844" y="222"/>
                    </a:lnTo>
                    <a:lnTo>
                      <a:pt x="844" y="222"/>
                    </a:lnTo>
                    <a:lnTo>
                      <a:pt x="614" y="222"/>
                    </a:lnTo>
                    <a:lnTo>
                      <a:pt x="614" y="222"/>
                    </a:lnTo>
                    <a:close/>
                    <a:moveTo>
                      <a:pt x="364" y="222"/>
                    </a:moveTo>
                    <a:lnTo>
                      <a:pt x="364" y="222"/>
                    </a:lnTo>
                    <a:lnTo>
                      <a:pt x="132" y="222"/>
                    </a:lnTo>
                    <a:lnTo>
                      <a:pt x="132" y="222"/>
                    </a:lnTo>
                    <a:lnTo>
                      <a:pt x="132" y="302"/>
                    </a:lnTo>
                    <a:lnTo>
                      <a:pt x="132" y="302"/>
                    </a:lnTo>
                    <a:lnTo>
                      <a:pt x="364" y="302"/>
                    </a:lnTo>
                    <a:lnTo>
                      <a:pt x="364" y="302"/>
                    </a:lnTo>
                    <a:lnTo>
                      <a:pt x="364" y="222"/>
                    </a:lnTo>
                    <a:lnTo>
                      <a:pt x="364" y="222"/>
                    </a:lnTo>
                    <a:close/>
                    <a:moveTo>
                      <a:pt x="1324" y="302"/>
                    </a:moveTo>
                    <a:lnTo>
                      <a:pt x="1324" y="302"/>
                    </a:lnTo>
                    <a:lnTo>
                      <a:pt x="1324" y="222"/>
                    </a:lnTo>
                    <a:lnTo>
                      <a:pt x="1324" y="222"/>
                    </a:lnTo>
                    <a:lnTo>
                      <a:pt x="1094" y="222"/>
                    </a:lnTo>
                    <a:lnTo>
                      <a:pt x="1094" y="222"/>
                    </a:lnTo>
                    <a:lnTo>
                      <a:pt x="1094" y="302"/>
                    </a:lnTo>
                    <a:lnTo>
                      <a:pt x="1094" y="302"/>
                    </a:lnTo>
                    <a:lnTo>
                      <a:pt x="1324" y="302"/>
                    </a:lnTo>
                    <a:lnTo>
                      <a:pt x="1324" y="302"/>
                    </a:lnTo>
                    <a:close/>
                    <a:moveTo>
                      <a:pt x="374" y="302"/>
                    </a:moveTo>
                    <a:lnTo>
                      <a:pt x="374" y="302"/>
                    </a:lnTo>
                    <a:lnTo>
                      <a:pt x="602" y="302"/>
                    </a:lnTo>
                    <a:lnTo>
                      <a:pt x="602" y="302"/>
                    </a:lnTo>
                    <a:lnTo>
                      <a:pt x="602" y="222"/>
                    </a:lnTo>
                    <a:lnTo>
                      <a:pt x="602" y="222"/>
                    </a:lnTo>
                    <a:lnTo>
                      <a:pt x="374" y="222"/>
                    </a:lnTo>
                    <a:lnTo>
                      <a:pt x="374" y="222"/>
                    </a:lnTo>
                    <a:lnTo>
                      <a:pt x="374" y="302"/>
                    </a:lnTo>
                    <a:lnTo>
                      <a:pt x="374" y="302"/>
                    </a:lnTo>
                    <a:close/>
                    <a:moveTo>
                      <a:pt x="854" y="222"/>
                    </a:moveTo>
                    <a:lnTo>
                      <a:pt x="854" y="222"/>
                    </a:lnTo>
                    <a:lnTo>
                      <a:pt x="854" y="302"/>
                    </a:lnTo>
                    <a:lnTo>
                      <a:pt x="854" y="302"/>
                    </a:lnTo>
                    <a:lnTo>
                      <a:pt x="1082" y="302"/>
                    </a:lnTo>
                    <a:lnTo>
                      <a:pt x="1082" y="302"/>
                    </a:lnTo>
                    <a:lnTo>
                      <a:pt x="1082" y="222"/>
                    </a:lnTo>
                    <a:lnTo>
                      <a:pt x="1082" y="222"/>
                    </a:lnTo>
                    <a:lnTo>
                      <a:pt x="854" y="222"/>
                    </a:lnTo>
                    <a:lnTo>
                      <a:pt x="854" y="222"/>
                    </a:lnTo>
                    <a:close/>
                    <a:moveTo>
                      <a:pt x="254" y="392"/>
                    </a:moveTo>
                    <a:lnTo>
                      <a:pt x="254" y="392"/>
                    </a:lnTo>
                    <a:lnTo>
                      <a:pt x="482" y="392"/>
                    </a:lnTo>
                    <a:lnTo>
                      <a:pt x="482" y="392"/>
                    </a:lnTo>
                    <a:lnTo>
                      <a:pt x="482" y="314"/>
                    </a:lnTo>
                    <a:lnTo>
                      <a:pt x="482" y="314"/>
                    </a:lnTo>
                    <a:lnTo>
                      <a:pt x="254" y="314"/>
                    </a:lnTo>
                    <a:lnTo>
                      <a:pt x="254" y="314"/>
                    </a:lnTo>
                    <a:lnTo>
                      <a:pt x="254" y="392"/>
                    </a:lnTo>
                    <a:lnTo>
                      <a:pt x="254" y="392"/>
                    </a:lnTo>
                    <a:close/>
                    <a:moveTo>
                      <a:pt x="494" y="392"/>
                    </a:moveTo>
                    <a:lnTo>
                      <a:pt x="494" y="392"/>
                    </a:lnTo>
                    <a:lnTo>
                      <a:pt x="722" y="392"/>
                    </a:lnTo>
                    <a:lnTo>
                      <a:pt x="722" y="392"/>
                    </a:lnTo>
                    <a:lnTo>
                      <a:pt x="722" y="314"/>
                    </a:lnTo>
                    <a:lnTo>
                      <a:pt x="722" y="314"/>
                    </a:lnTo>
                    <a:lnTo>
                      <a:pt x="494" y="314"/>
                    </a:lnTo>
                    <a:lnTo>
                      <a:pt x="494" y="314"/>
                    </a:lnTo>
                    <a:lnTo>
                      <a:pt x="494" y="392"/>
                    </a:lnTo>
                    <a:lnTo>
                      <a:pt x="494" y="392"/>
                    </a:lnTo>
                    <a:close/>
                    <a:moveTo>
                      <a:pt x="964" y="312"/>
                    </a:moveTo>
                    <a:lnTo>
                      <a:pt x="964" y="312"/>
                    </a:lnTo>
                    <a:lnTo>
                      <a:pt x="734" y="312"/>
                    </a:lnTo>
                    <a:lnTo>
                      <a:pt x="734" y="312"/>
                    </a:lnTo>
                    <a:lnTo>
                      <a:pt x="734" y="392"/>
                    </a:lnTo>
                    <a:lnTo>
                      <a:pt x="734" y="392"/>
                    </a:lnTo>
                    <a:lnTo>
                      <a:pt x="964" y="392"/>
                    </a:lnTo>
                    <a:lnTo>
                      <a:pt x="964" y="392"/>
                    </a:lnTo>
                    <a:lnTo>
                      <a:pt x="964" y="312"/>
                    </a:lnTo>
                    <a:lnTo>
                      <a:pt x="964" y="312"/>
                    </a:lnTo>
                    <a:close/>
                    <a:moveTo>
                      <a:pt x="972" y="392"/>
                    </a:moveTo>
                    <a:lnTo>
                      <a:pt x="972" y="392"/>
                    </a:lnTo>
                    <a:lnTo>
                      <a:pt x="1202" y="392"/>
                    </a:lnTo>
                    <a:lnTo>
                      <a:pt x="1202" y="392"/>
                    </a:lnTo>
                    <a:lnTo>
                      <a:pt x="1202" y="314"/>
                    </a:lnTo>
                    <a:lnTo>
                      <a:pt x="1202" y="314"/>
                    </a:lnTo>
                    <a:lnTo>
                      <a:pt x="972" y="314"/>
                    </a:lnTo>
                    <a:lnTo>
                      <a:pt x="972" y="314"/>
                    </a:lnTo>
                    <a:lnTo>
                      <a:pt x="972" y="392"/>
                    </a:lnTo>
                    <a:lnTo>
                      <a:pt x="972" y="392"/>
                    </a:lnTo>
                    <a:close/>
                    <a:moveTo>
                      <a:pt x="242" y="312"/>
                    </a:moveTo>
                    <a:lnTo>
                      <a:pt x="242" y="312"/>
                    </a:lnTo>
                    <a:lnTo>
                      <a:pt x="16" y="312"/>
                    </a:lnTo>
                    <a:lnTo>
                      <a:pt x="16" y="312"/>
                    </a:lnTo>
                    <a:lnTo>
                      <a:pt x="16" y="392"/>
                    </a:lnTo>
                    <a:lnTo>
                      <a:pt x="16" y="392"/>
                    </a:lnTo>
                    <a:lnTo>
                      <a:pt x="242" y="392"/>
                    </a:lnTo>
                    <a:lnTo>
                      <a:pt x="242" y="392"/>
                    </a:lnTo>
                    <a:lnTo>
                      <a:pt x="242" y="312"/>
                    </a:lnTo>
                    <a:lnTo>
                      <a:pt x="242" y="312"/>
                    </a:lnTo>
                    <a:close/>
                    <a:moveTo>
                      <a:pt x="1440" y="312"/>
                    </a:moveTo>
                    <a:lnTo>
                      <a:pt x="1440" y="312"/>
                    </a:lnTo>
                    <a:lnTo>
                      <a:pt x="1214" y="312"/>
                    </a:lnTo>
                    <a:lnTo>
                      <a:pt x="1214" y="312"/>
                    </a:lnTo>
                    <a:lnTo>
                      <a:pt x="1214" y="392"/>
                    </a:lnTo>
                    <a:lnTo>
                      <a:pt x="1214" y="392"/>
                    </a:lnTo>
                    <a:lnTo>
                      <a:pt x="1440" y="392"/>
                    </a:lnTo>
                    <a:lnTo>
                      <a:pt x="1440" y="392"/>
                    </a:lnTo>
                    <a:lnTo>
                      <a:pt x="1440" y="312"/>
                    </a:lnTo>
                    <a:lnTo>
                      <a:pt x="1440" y="312"/>
                    </a:lnTo>
                    <a:close/>
                    <a:moveTo>
                      <a:pt x="1274" y="132"/>
                    </a:moveTo>
                    <a:lnTo>
                      <a:pt x="1274" y="132"/>
                    </a:lnTo>
                    <a:lnTo>
                      <a:pt x="1274" y="210"/>
                    </a:lnTo>
                    <a:lnTo>
                      <a:pt x="1274" y="210"/>
                    </a:lnTo>
                    <a:lnTo>
                      <a:pt x="1384" y="210"/>
                    </a:lnTo>
                    <a:lnTo>
                      <a:pt x="1384" y="210"/>
                    </a:lnTo>
                    <a:lnTo>
                      <a:pt x="1384" y="132"/>
                    </a:lnTo>
                    <a:lnTo>
                      <a:pt x="1384" y="132"/>
                    </a:lnTo>
                    <a:lnTo>
                      <a:pt x="1274" y="132"/>
                    </a:lnTo>
                    <a:lnTo>
                      <a:pt x="1274" y="132"/>
                    </a:lnTo>
                    <a:close/>
                    <a:moveTo>
                      <a:pt x="16" y="220"/>
                    </a:moveTo>
                    <a:lnTo>
                      <a:pt x="16" y="220"/>
                    </a:lnTo>
                    <a:lnTo>
                      <a:pt x="16" y="302"/>
                    </a:lnTo>
                    <a:lnTo>
                      <a:pt x="16" y="302"/>
                    </a:lnTo>
                    <a:lnTo>
                      <a:pt x="122" y="302"/>
                    </a:lnTo>
                    <a:lnTo>
                      <a:pt x="122" y="302"/>
                    </a:lnTo>
                    <a:lnTo>
                      <a:pt x="122" y="220"/>
                    </a:lnTo>
                    <a:lnTo>
                      <a:pt x="122" y="220"/>
                    </a:lnTo>
                    <a:lnTo>
                      <a:pt x="16" y="220"/>
                    </a:lnTo>
                    <a:lnTo>
                      <a:pt x="16" y="220"/>
                    </a:lnTo>
                    <a:close/>
                    <a:moveTo>
                      <a:pt x="1440" y="302"/>
                    </a:moveTo>
                    <a:lnTo>
                      <a:pt x="1440" y="302"/>
                    </a:lnTo>
                    <a:lnTo>
                      <a:pt x="1440" y="222"/>
                    </a:lnTo>
                    <a:lnTo>
                      <a:pt x="1440" y="222"/>
                    </a:lnTo>
                    <a:lnTo>
                      <a:pt x="1334" y="222"/>
                    </a:lnTo>
                    <a:lnTo>
                      <a:pt x="1334" y="222"/>
                    </a:lnTo>
                    <a:lnTo>
                      <a:pt x="1334" y="302"/>
                    </a:lnTo>
                    <a:lnTo>
                      <a:pt x="1334" y="302"/>
                    </a:lnTo>
                    <a:lnTo>
                      <a:pt x="1440" y="302"/>
                    </a:lnTo>
                    <a:lnTo>
                      <a:pt x="1440" y="302"/>
                    </a:lnTo>
                    <a:close/>
                    <a:moveTo>
                      <a:pt x="794" y="132"/>
                    </a:moveTo>
                    <a:lnTo>
                      <a:pt x="794" y="132"/>
                    </a:lnTo>
                    <a:lnTo>
                      <a:pt x="794" y="210"/>
                    </a:lnTo>
                    <a:lnTo>
                      <a:pt x="794" y="210"/>
                    </a:lnTo>
                    <a:lnTo>
                      <a:pt x="902" y="210"/>
                    </a:lnTo>
                    <a:lnTo>
                      <a:pt x="902" y="210"/>
                    </a:lnTo>
                    <a:lnTo>
                      <a:pt x="902" y="132"/>
                    </a:lnTo>
                    <a:lnTo>
                      <a:pt x="902" y="132"/>
                    </a:lnTo>
                    <a:lnTo>
                      <a:pt x="794" y="132"/>
                    </a:lnTo>
                    <a:lnTo>
                      <a:pt x="794" y="132"/>
                    </a:lnTo>
                    <a:close/>
                    <a:moveTo>
                      <a:pt x="1142" y="210"/>
                    </a:moveTo>
                    <a:lnTo>
                      <a:pt x="1142" y="210"/>
                    </a:lnTo>
                    <a:lnTo>
                      <a:pt x="1142" y="132"/>
                    </a:lnTo>
                    <a:lnTo>
                      <a:pt x="1142" y="132"/>
                    </a:lnTo>
                    <a:lnTo>
                      <a:pt x="1034" y="132"/>
                    </a:lnTo>
                    <a:lnTo>
                      <a:pt x="1034" y="132"/>
                    </a:lnTo>
                    <a:lnTo>
                      <a:pt x="1034" y="210"/>
                    </a:lnTo>
                    <a:lnTo>
                      <a:pt x="1034" y="210"/>
                    </a:lnTo>
                    <a:lnTo>
                      <a:pt x="1142" y="210"/>
                    </a:lnTo>
                    <a:lnTo>
                      <a:pt x="1142" y="210"/>
                    </a:lnTo>
                    <a:close/>
                    <a:moveTo>
                      <a:pt x="662" y="132"/>
                    </a:moveTo>
                    <a:lnTo>
                      <a:pt x="662" y="132"/>
                    </a:lnTo>
                    <a:lnTo>
                      <a:pt x="554" y="132"/>
                    </a:lnTo>
                    <a:lnTo>
                      <a:pt x="554" y="132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662" y="210"/>
                    </a:lnTo>
                    <a:lnTo>
                      <a:pt x="662" y="210"/>
                    </a:lnTo>
                    <a:lnTo>
                      <a:pt x="662" y="132"/>
                    </a:lnTo>
                    <a:lnTo>
                      <a:pt x="662" y="132"/>
                    </a:lnTo>
                    <a:close/>
                    <a:moveTo>
                      <a:pt x="312" y="210"/>
                    </a:moveTo>
                    <a:lnTo>
                      <a:pt x="312" y="210"/>
                    </a:lnTo>
                    <a:lnTo>
                      <a:pt x="422" y="210"/>
                    </a:lnTo>
                    <a:lnTo>
                      <a:pt x="422" y="210"/>
                    </a:lnTo>
                    <a:lnTo>
                      <a:pt x="422" y="132"/>
                    </a:lnTo>
                    <a:lnTo>
                      <a:pt x="422" y="132"/>
                    </a:lnTo>
                    <a:lnTo>
                      <a:pt x="312" y="132"/>
                    </a:lnTo>
                    <a:lnTo>
                      <a:pt x="312" y="132"/>
                    </a:lnTo>
                    <a:lnTo>
                      <a:pt x="312" y="210"/>
                    </a:lnTo>
                    <a:lnTo>
                      <a:pt x="312" y="210"/>
                    </a:lnTo>
                    <a:close/>
                    <a:moveTo>
                      <a:pt x="182" y="132"/>
                    </a:moveTo>
                    <a:lnTo>
                      <a:pt x="182" y="132"/>
                    </a:lnTo>
                    <a:lnTo>
                      <a:pt x="74" y="132"/>
                    </a:lnTo>
                    <a:lnTo>
                      <a:pt x="74" y="132"/>
                    </a:lnTo>
                    <a:lnTo>
                      <a:pt x="74" y="210"/>
                    </a:lnTo>
                    <a:lnTo>
                      <a:pt x="74" y="210"/>
                    </a:lnTo>
                    <a:lnTo>
                      <a:pt x="182" y="210"/>
                    </a:lnTo>
                    <a:lnTo>
                      <a:pt x="182" y="210"/>
                    </a:lnTo>
                    <a:lnTo>
                      <a:pt x="182" y="132"/>
                    </a:lnTo>
                    <a:lnTo>
                      <a:pt x="182" y="132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58"/>
              <p:cNvSpPr>
                <a:spLocks noEditPoints="1"/>
              </p:cNvSpPr>
              <p:nvPr/>
            </p:nvSpPr>
            <p:spPr bwMode="auto">
              <a:xfrm>
                <a:off x="2032030" y="2552097"/>
                <a:ext cx="1073381" cy="915085"/>
              </a:xfrm>
              <a:custGeom>
                <a:avLst/>
                <a:gdLst>
                  <a:gd name="T0" fmla="*/ 592 w 1424"/>
                  <a:gd name="T1" fmla="*/ 1106 h 1214"/>
                  <a:gd name="T2" fmla="*/ 198 w 1424"/>
                  <a:gd name="T3" fmla="*/ 1096 h 1214"/>
                  <a:gd name="T4" fmla="*/ 20 w 1424"/>
                  <a:gd name="T5" fmla="*/ 950 h 1214"/>
                  <a:gd name="T6" fmla="*/ 0 w 1424"/>
                  <a:gd name="T7" fmla="*/ 22 h 1214"/>
                  <a:gd name="T8" fmla="*/ 1420 w 1424"/>
                  <a:gd name="T9" fmla="*/ 896 h 1214"/>
                  <a:gd name="T10" fmla="*/ 1300 w 1424"/>
                  <a:gd name="T11" fmla="*/ 1074 h 1214"/>
                  <a:gd name="T12" fmla="*/ 870 w 1424"/>
                  <a:gd name="T13" fmla="*/ 1100 h 1214"/>
                  <a:gd name="T14" fmla="*/ 712 w 1424"/>
                  <a:gd name="T15" fmla="*/ 1214 h 1214"/>
                  <a:gd name="T16" fmla="*/ 714 w 1424"/>
                  <a:gd name="T17" fmla="*/ 590 h 1214"/>
                  <a:gd name="T18" fmla="*/ 1032 w 1424"/>
                  <a:gd name="T19" fmla="*/ 878 h 1214"/>
                  <a:gd name="T20" fmla="*/ 1000 w 1424"/>
                  <a:gd name="T21" fmla="*/ 964 h 1214"/>
                  <a:gd name="T22" fmla="*/ 904 w 1424"/>
                  <a:gd name="T23" fmla="*/ 942 h 1214"/>
                  <a:gd name="T24" fmla="*/ 890 w 1424"/>
                  <a:gd name="T25" fmla="*/ 1038 h 1214"/>
                  <a:gd name="T26" fmla="*/ 1006 w 1424"/>
                  <a:gd name="T27" fmla="*/ 1022 h 1214"/>
                  <a:gd name="T28" fmla="*/ 1166 w 1424"/>
                  <a:gd name="T29" fmla="*/ 946 h 1214"/>
                  <a:gd name="T30" fmla="*/ 1212 w 1424"/>
                  <a:gd name="T31" fmla="*/ 898 h 1214"/>
                  <a:gd name="T32" fmla="*/ 1248 w 1424"/>
                  <a:gd name="T33" fmla="*/ 738 h 1214"/>
                  <a:gd name="T34" fmla="*/ 1238 w 1424"/>
                  <a:gd name="T35" fmla="*/ 612 h 1214"/>
                  <a:gd name="T36" fmla="*/ 1144 w 1424"/>
                  <a:gd name="T37" fmla="*/ 564 h 1214"/>
                  <a:gd name="T38" fmla="*/ 1180 w 1424"/>
                  <a:gd name="T39" fmla="*/ 610 h 1214"/>
                  <a:gd name="T40" fmla="*/ 1172 w 1424"/>
                  <a:gd name="T41" fmla="*/ 754 h 1214"/>
                  <a:gd name="T42" fmla="*/ 1078 w 1424"/>
                  <a:gd name="T43" fmla="*/ 764 h 1214"/>
                  <a:gd name="T44" fmla="*/ 958 w 1424"/>
                  <a:gd name="T45" fmla="*/ 398 h 1214"/>
                  <a:gd name="T46" fmla="*/ 1000 w 1424"/>
                  <a:gd name="T47" fmla="*/ 368 h 1214"/>
                  <a:gd name="T48" fmla="*/ 1042 w 1424"/>
                  <a:gd name="T49" fmla="*/ 330 h 1214"/>
                  <a:gd name="T50" fmla="*/ 1128 w 1424"/>
                  <a:gd name="T51" fmla="*/ 454 h 1214"/>
                  <a:gd name="T52" fmla="*/ 1258 w 1424"/>
                  <a:gd name="T53" fmla="*/ 402 h 1214"/>
                  <a:gd name="T54" fmla="*/ 1294 w 1424"/>
                  <a:gd name="T55" fmla="*/ 232 h 1214"/>
                  <a:gd name="T56" fmla="*/ 1310 w 1424"/>
                  <a:gd name="T57" fmla="*/ 120 h 1214"/>
                  <a:gd name="T58" fmla="*/ 1190 w 1424"/>
                  <a:gd name="T59" fmla="*/ 50 h 1214"/>
                  <a:gd name="T60" fmla="*/ 1064 w 1424"/>
                  <a:gd name="T61" fmla="*/ 60 h 1214"/>
                  <a:gd name="T62" fmla="*/ 922 w 1424"/>
                  <a:gd name="T63" fmla="*/ 104 h 1214"/>
                  <a:gd name="T64" fmla="*/ 946 w 1424"/>
                  <a:gd name="T65" fmla="*/ 256 h 1214"/>
                  <a:gd name="T66" fmla="*/ 968 w 1424"/>
                  <a:gd name="T67" fmla="*/ 296 h 1214"/>
                  <a:gd name="T68" fmla="*/ 928 w 1424"/>
                  <a:gd name="T69" fmla="*/ 332 h 1214"/>
                  <a:gd name="T70" fmla="*/ 704 w 1424"/>
                  <a:gd name="T71" fmla="*/ 496 h 1214"/>
                  <a:gd name="T72" fmla="*/ 614 w 1424"/>
                  <a:gd name="T73" fmla="*/ 160 h 1214"/>
                  <a:gd name="T74" fmla="*/ 410 w 1424"/>
                  <a:gd name="T75" fmla="*/ 278 h 1214"/>
                  <a:gd name="T76" fmla="*/ 400 w 1424"/>
                  <a:gd name="T77" fmla="*/ 202 h 1214"/>
                  <a:gd name="T78" fmla="*/ 328 w 1424"/>
                  <a:gd name="T79" fmla="*/ 74 h 1214"/>
                  <a:gd name="T80" fmla="*/ 188 w 1424"/>
                  <a:gd name="T81" fmla="*/ 44 h 1214"/>
                  <a:gd name="T82" fmla="*/ 104 w 1424"/>
                  <a:gd name="T83" fmla="*/ 138 h 1214"/>
                  <a:gd name="T84" fmla="*/ 134 w 1424"/>
                  <a:gd name="T85" fmla="*/ 258 h 1214"/>
                  <a:gd name="T86" fmla="*/ 266 w 1424"/>
                  <a:gd name="T87" fmla="*/ 308 h 1214"/>
                  <a:gd name="T88" fmla="*/ 360 w 1424"/>
                  <a:gd name="T89" fmla="*/ 310 h 1214"/>
                  <a:gd name="T90" fmla="*/ 300 w 1424"/>
                  <a:gd name="T91" fmla="*/ 500 h 1214"/>
                  <a:gd name="T92" fmla="*/ 666 w 1424"/>
                  <a:gd name="T93" fmla="*/ 548 h 1214"/>
                  <a:gd name="T94" fmla="*/ 340 w 1424"/>
                  <a:gd name="T95" fmla="*/ 760 h 1214"/>
                  <a:gd name="T96" fmla="*/ 276 w 1424"/>
                  <a:gd name="T97" fmla="*/ 678 h 1214"/>
                  <a:gd name="T98" fmla="*/ 244 w 1424"/>
                  <a:gd name="T99" fmla="*/ 716 h 1214"/>
                  <a:gd name="T100" fmla="*/ 210 w 1424"/>
                  <a:gd name="T101" fmla="*/ 724 h 1214"/>
                  <a:gd name="T102" fmla="*/ 214 w 1424"/>
                  <a:gd name="T103" fmla="*/ 798 h 1214"/>
                  <a:gd name="T104" fmla="*/ 132 w 1424"/>
                  <a:gd name="T105" fmla="*/ 782 h 1214"/>
                  <a:gd name="T106" fmla="*/ 148 w 1424"/>
                  <a:gd name="T107" fmla="*/ 834 h 1214"/>
                  <a:gd name="T108" fmla="*/ 192 w 1424"/>
                  <a:gd name="T109" fmla="*/ 884 h 1214"/>
                  <a:gd name="T110" fmla="*/ 230 w 1424"/>
                  <a:gd name="T111" fmla="*/ 890 h 1214"/>
                  <a:gd name="T112" fmla="*/ 170 w 1424"/>
                  <a:gd name="T113" fmla="*/ 926 h 1214"/>
                  <a:gd name="T114" fmla="*/ 180 w 1424"/>
                  <a:gd name="T115" fmla="*/ 990 h 1214"/>
                  <a:gd name="T116" fmla="*/ 238 w 1424"/>
                  <a:gd name="T117" fmla="*/ 962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24" h="1214">
                    <a:moveTo>
                      <a:pt x="712" y="1214"/>
                    </a:moveTo>
                    <a:lnTo>
                      <a:pt x="712" y="1214"/>
                    </a:lnTo>
                    <a:lnTo>
                      <a:pt x="702" y="1194"/>
                    </a:lnTo>
                    <a:lnTo>
                      <a:pt x="692" y="1174"/>
                    </a:lnTo>
                    <a:lnTo>
                      <a:pt x="678" y="1158"/>
                    </a:lnTo>
                    <a:lnTo>
                      <a:pt x="664" y="1144"/>
                    </a:lnTo>
                    <a:lnTo>
                      <a:pt x="648" y="1130"/>
                    </a:lnTo>
                    <a:lnTo>
                      <a:pt x="632" y="1120"/>
                    </a:lnTo>
                    <a:lnTo>
                      <a:pt x="612" y="1112"/>
                    </a:lnTo>
                    <a:lnTo>
                      <a:pt x="592" y="1106"/>
                    </a:lnTo>
                    <a:lnTo>
                      <a:pt x="592" y="1106"/>
                    </a:lnTo>
                    <a:lnTo>
                      <a:pt x="566" y="1100"/>
                    </a:lnTo>
                    <a:lnTo>
                      <a:pt x="538" y="1100"/>
                    </a:lnTo>
                    <a:lnTo>
                      <a:pt x="538" y="1100"/>
                    </a:lnTo>
                    <a:lnTo>
                      <a:pt x="396" y="1098"/>
                    </a:lnTo>
                    <a:lnTo>
                      <a:pt x="324" y="1098"/>
                    </a:lnTo>
                    <a:lnTo>
                      <a:pt x="252" y="1100"/>
                    </a:lnTo>
                    <a:lnTo>
                      <a:pt x="252" y="1100"/>
                    </a:lnTo>
                    <a:lnTo>
                      <a:pt x="224" y="1100"/>
                    </a:lnTo>
                    <a:lnTo>
                      <a:pt x="198" y="1096"/>
                    </a:lnTo>
                    <a:lnTo>
                      <a:pt x="172" y="1092"/>
                    </a:lnTo>
                    <a:lnTo>
                      <a:pt x="148" y="1084"/>
                    </a:lnTo>
                    <a:lnTo>
                      <a:pt x="126" y="1074"/>
                    </a:lnTo>
                    <a:lnTo>
                      <a:pt x="106" y="1060"/>
                    </a:lnTo>
                    <a:lnTo>
                      <a:pt x="86" y="1046"/>
                    </a:lnTo>
                    <a:lnTo>
                      <a:pt x="70" y="1030"/>
                    </a:lnTo>
                    <a:lnTo>
                      <a:pt x="54" y="1012"/>
                    </a:lnTo>
                    <a:lnTo>
                      <a:pt x="40" y="994"/>
                    </a:lnTo>
                    <a:lnTo>
                      <a:pt x="28" y="972"/>
                    </a:lnTo>
                    <a:lnTo>
                      <a:pt x="20" y="950"/>
                    </a:lnTo>
                    <a:lnTo>
                      <a:pt x="12" y="926"/>
                    </a:lnTo>
                    <a:lnTo>
                      <a:pt x="6" y="902"/>
                    </a:lnTo>
                    <a:lnTo>
                      <a:pt x="2" y="876"/>
                    </a:lnTo>
                    <a:lnTo>
                      <a:pt x="0" y="850"/>
                    </a:lnTo>
                    <a:lnTo>
                      <a:pt x="0" y="850"/>
                    </a:lnTo>
                    <a:lnTo>
                      <a:pt x="0" y="702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422" y="0"/>
                    </a:lnTo>
                    <a:lnTo>
                      <a:pt x="1422" y="0"/>
                    </a:lnTo>
                    <a:lnTo>
                      <a:pt x="1424" y="18"/>
                    </a:lnTo>
                    <a:lnTo>
                      <a:pt x="1424" y="18"/>
                    </a:lnTo>
                    <a:lnTo>
                      <a:pt x="1424" y="842"/>
                    </a:lnTo>
                    <a:lnTo>
                      <a:pt x="1424" y="842"/>
                    </a:lnTo>
                    <a:lnTo>
                      <a:pt x="1422" y="870"/>
                    </a:lnTo>
                    <a:lnTo>
                      <a:pt x="1420" y="896"/>
                    </a:lnTo>
                    <a:lnTo>
                      <a:pt x="1414" y="922"/>
                    </a:lnTo>
                    <a:lnTo>
                      <a:pt x="1406" y="948"/>
                    </a:lnTo>
                    <a:lnTo>
                      <a:pt x="1396" y="972"/>
                    </a:lnTo>
                    <a:lnTo>
                      <a:pt x="1384" y="994"/>
                    </a:lnTo>
                    <a:lnTo>
                      <a:pt x="1368" y="1016"/>
                    </a:lnTo>
                    <a:lnTo>
                      <a:pt x="1348" y="1038"/>
                    </a:lnTo>
                    <a:lnTo>
                      <a:pt x="1348" y="1038"/>
                    </a:lnTo>
                    <a:lnTo>
                      <a:pt x="1334" y="1052"/>
                    </a:lnTo>
                    <a:lnTo>
                      <a:pt x="1316" y="1064"/>
                    </a:lnTo>
                    <a:lnTo>
                      <a:pt x="1300" y="1074"/>
                    </a:lnTo>
                    <a:lnTo>
                      <a:pt x="1282" y="1082"/>
                    </a:lnTo>
                    <a:lnTo>
                      <a:pt x="1264" y="1090"/>
                    </a:lnTo>
                    <a:lnTo>
                      <a:pt x="1244" y="1094"/>
                    </a:lnTo>
                    <a:lnTo>
                      <a:pt x="1224" y="1098"/>
                    </a:lnTo>
                    <a:lnTo>
                      <a:pt x="1204" y="1098"/>
                    </a:lnTo>
                    <a:lnTo>
                      <a:pt x="1204" y="1098"/>
                    </a:lnTo>
                    <a:lnTo>
                      <a:pt x="1052" y="1100"/>
                    </a:lnTo>
                    <a:lnTo>
                      <a:pt x="902" y="1098"/>
                    </a:lnTo>
                    <a:lnTo>
                      <a:pt x="902" y="1098"/>
                    </a:lnTo>
                    <a:lnTo>
                      <a:pt x="870" y="1100"/>
                    </a:lnTo>
                    <a:lnTo>
                      <a:pt x="840" y="1104"/>
                    </a:lnTo>
                    <a:lnTo>
                      <a:pt x="814" y="1112"/>
                    </a:lnTo>
                    <a:lnTo>
                      <a:pt x="788" y="1124"/>
                    </a:lnTo>
                    <a:lnTo>
                      <a:pt x="776" y="1130"/>
                    </a:lnTo>
                    <a:lnTo>
                      <a:pt x="766" y="1140"/>
                    </a:lnTo>
                    <a:lnTo>
                      <a:pt x="756" y="1148"/>
                    </a:lnTo>
                    <a:lnTo>
                      <a:pt x="746" y="1160"/>
                    </a:lnTo>
                    <a:lnTo>
                      <a:pt x="736" y="1170"/>
                    </a:lnTo>
                    <a:lnTo>
                      <a:pt x="728" y="1184"/>
                    </a:lnTo>
                    <a:lnTo>
                      <a:pt x="712" y="1214"/>
                    </a:lnTo>
                    <a:lnTo>
                      <a:pt x="712" y="1214"/>
                    </a:lnTo>
                    <a:close/>
                    <a:moveTo>
                      <a:pt x="240" y="950"/>
                    </a:moveTo>
                    <a:lnTo>
                      <a:pt x="240" y="950"/>
                    </a:lnTo>
                    <a:lnTo>
                      <a:pt x="256" y="946"/>
                    </a:lnTo>
                    <a:lnTo>
                      <a:pt x="262" y="942"/>
                    </a:lnTo>
                    <a:lnTo>
                      <a:pt x="268" y="938"/>
                    </a:lnTo>
                    <a:lnTo>
                      <a:pt x="268" y="938"/>
                    </a:lnTo>
                    <a:lnTo>
                      <a:pt x="664" y="628"/>
                    </a:lnTo>
                    <a:lnTo>
                      <a:pt x="664" y="628"/>
                    </a:lnTo>
                    <a:lnTo>
                      <a:pt x="714" y="590"/>
                    </a:lnTo>
                    <a:lnTo>
                      <a:pt x="714" y="590"/>
                    </a:lnTo>
                    <a:lnTo>
                      <a:pt x="720" y="594"/>
                    </a:lnTo>
                    <a:lnTo>
                      <a:pt x="720" y="594"/>
                    </a:lnTo>
                    <a:lnTo>
                      <a:pt x="858" y="708"/>
                    </a:lnTo>
                    <a:lnTo>
                      <a:pt x="994" y="824"/>
                    </a:lnTo>
                    <a:lnTo>
                      <a:pt x="994" y="824"/>
                    </a:lnTo>
                    <a:lnTo>
                      <a:pt x="1006" y="836"/>
                    </a:lnTo>
                    <a:lnTo>
                      <a:pt x="1016" y="850"/>
                    </a:lnTo>
                    <a:lnTo>
                      <a:pt x="1024" y="864"/>
                    </a:lnTo>
                    <a:lnTo>
                      <a:pt x="1032" y="878"/>
                    </a:lnTo>
                    <a:lnTo>
                      <a:pt x="1032" y="878"/>
                    </a:lnTo>
                    <a:lnTo>
                      <a:pt x="1036" y="890"/>
                    </a:lnTo>
                    <a:lnTo>
                      <a:pt x="1038" y="904"/>
                    </a:lnTo>
                    <a:lnTo>
                      <a:pt x="1036" y="916"/>
                    </a:lnTo>
                    <a:lnTo>
                      <a:pt x="1032" y="926"/>
                    </a:lnTo>
                    <a:lnTo>
                      <a:pt x="1026" y="938"/>
                    </a:lnTo>
                    <a:lnTo>
                      <a:pt x="1020" y="948"/>
                    </a:lnTo>
                    <a:lnTo>
                      <a:pt x="1010" y="956"/>
                    </a:lnTo>
                    <a:lnTo>
                      <a:pt x="1000" y="964"/>
                    </a:lnTo>
                    <a:lnTo>
                      <a:pt x="1000" y="964"/>
                    </a:lnTo>
                    <a:lnTo>
                      <a:pt x="986" y="970"/>
                    </a:lnTo>
                    <a:lnTo>
                      <a:pt x="972" y="974"/>
                    </a:lnTo>
                    <a:lnTo>
                      <a:pt x="958" y="976"/>
                    </a:lnTo>
                    <a:lnTo>
                      <a:pt x="944" y="980"/>
                    </a:lnTo>
                    <a:lnTo>
                      <a:pt x="916" y="980"/>
                    </a:lnTo>
                    <a:lnTo>
                      <a:pt x="886" y="980"/>
                    </a:lnTo>
                    <a:lnTo>
                      <a:pt x="886" y="980"/>
                    </a:lnTo>
                    <a:lnTo>
                      <a:pt x="908" y="950"/>
                    </a:lnTo>
                    <a:lnTo>
                      <a:pt x="908" y="950"/>
                    </a:lnTo>
                    <a:lnTo>
                      <a:pt x="904" y="942"/>
                    </a:lnTo>
                    <a:lnTo>
                      <a:pt x="904" y="942"/>
                    </a:lnTo>
                    <a:lnTo>
                      <a:pt x="768" y="976"/>
                    </a:lnTo>
                    <a:lnTo>
                      <a:pt x="768" y="976"/>
                    </a:lnTo>
                    <a:lnTo>
                      <a:pt x="780" y="988"/>
                    </a:lnTo>
                    <a:lnTo>
                      <a:pt x="796" y="1000"/>
                    </a:lnTo>
                    <a:lnTo>
                      <a:pt x="816" y="1012"/>
                    </a:lnTo>
                    <a:lnTo>
                      <a:pt x="836" y="1022"/>
                    </a:lnTo>
                    <a:lnTo>
                      <a:pt x="856" y="1030"/>
                    </a:lnTo>
                    <a:lnTo>
                      <a:pt x="874" y="1036"/>
                    </a:lnTo>
                    <a:lnTo>
                      <a:pt x="890" y="1038"/>
                    </a:lnTo>
                    <a:lnTo>
                      <a:pt x="896" y="1038"/>
                    </a:lnTo>
                    <a:lnTo>
                      <a:pt x="900" y="1036"/>
                    </a:lnTo>
                    <a:lnTo>
                      <a:pt x="900" y="1036"/>
                    </a:lnTo>
                    <a:lnTo>
                      <a:pt x="880" y="1010"/>
                    </a:lnTo>
                    <a:lnTo>
                      <a:pt x="880" y="1010"/>
                    </a:lnTo>
                    <a:lnTo>
                      <a:pt x="932" y="1018"/>
                    </a:lnTo>
                    <a:lnTo>
                      <a:pt x="932" y="1018"/>
                    </a:lnTo>
                    <a:lnTo>
                      <a:pt x="956" y="1020"/>
                    </a:lnTo>
                    <a:lnTo>
                      <a:pt x="982" y="1022"/>
                    </a:lnTo>
                    <a:lnTo>
                      <a:pt x="1006" y="1022"/>
                    </a:lnTo>
                    <a:lnTo>
                      <a:pt x="1028" y="1018"/>
                    </a:lnTo>
                    <a:lnTo>
                      <a:pt x="1052" y="1012"/>
                    </a:lnTo>
                    <a:lnTo>
                      <a:pt x="1074" y="1004"/>
                    </a:lnTo>
                    <a:lnTo>
                      <a:pt x="1094" y="992"/>
                    </a:lnTo>
                    <a:lnTo>
                      <a:pt x="1114" y="976"/>
                    </a:lnTo>
                    <a:lnTo>
                      <a:pt x="1114" y="976"/>
                    </a:lnTo>
                    <a:lnTo>
                      <a:pt x="1128" y="966"/>
                    </a:lnTo>
                    <a:lnTo>
                      <a:pt x="1140" y="958"/>
                    </a:lnTo>
                    <a:lnTo>
                      <a:pt x="1154" y="950"/>
                    </a:lnTo>
                    <a:lnTo>
                      <a:pt x="1166" y="946"/>
                    </a:lnTo>
                    <a:lnTo>
                      <a:pt x="1180" y="944"/>
                    </a:lnTo>
                    <a:lnTo>
                      <a:pt x="1196" y="944"/>
                    </a:lnTo>
                    <a:lnTo>
                      <a:pt x="1210" y="944"/>
                    </a:lnTo>
                    <a:lnTo>
                      <a:pt x="1226" y="948"/>
                    </a:lnTo>
                    <a:lnTo>
                      <a:pt x="1226" y="948"/>
                    </a:lnTo>
                    <a:lnTo>
                      <a:pt x="1232" y="946"/>
                    </a:lnTo>
                    <a:lnTo>
                      <a:pt x="1232" y="946"/>
                    </a:lnTo>
                    <a:lnTo>
                      <a:pt x="1222" y="930"/>
                    </a:lnTo>
                    <a:lnTo>
                      <a:pt x="1214" y="914"/>
                    </a:lnTo>
                    <a:lnTo>
                      <a:pt x="1212" y="898"/>
                    </a:lnTo>
                    <a:lnTo>
                      <a:pt x="1212" y="884"/>
                    </a:lnTo>
                    <a:lnTo>
                      <a:pt x="1216" y="868"/>
                    </a:lnTo>
                    <a:lnTo>
                      <a:pt x="1220" y="852"/>
                    </a:lnTo>
                    <a:lnTo>
                      <a:pt x="1232" y="820"/>
                    </a:lnTo>
                    <a:lnTo>
                      <a:pt x="1232" y="820"/>
                    </a:lnTo>
                    <a:lnTo>
                      <a:pt x="1240" y="800"/>
                    </a:lnTo>
                    <a:lnTo>
                      <a:pt x="1244" y="780"/>
                    </a:lnTo>
                    <a:lnTo>
                      <a:pt x="1246" y="760"/>
                    </a:lnTo>
                    <a:lnTo>
                      <a:pt x="1248" y="738"/>
                    </a:lnTo>
                    <a:lnTo>
                      <a:pt x="1248" y="738"/>
                    </a:lnTo>
                    <a:lnTo>
                      <a:pt x="1246" y="724"/>
                    </a:lnTo>
                    <a:lnTo>
                      <a:pt x="1244" y="708"/>
                    </a:lnTo>
                    <a:lnTo>
                      <a:pt x="1238" y="678"/>
                    </a:lnTo>
                    <a:lnTo>
                      <a:pt x="1228" y="650"/>
                    </a:lnTo>
                    <a:lnTo>
                      <a:pt x="1216" y="620"/>
                    </a:lnTo>
                    <a:lnTo>
                      <a:pt x="1216" y="620"/>
                    </a:lnTo>
                    <a:lnTo>
                      <a:pt x="1204" y="594"/>
                    </a:lnTo>
                    <a:lnTo>
                      <a:pt x="1204" y="594"/>
                    </a:lnTo>
                    <a:lnTo>
                      <a:pt x="1238" y="612"/>
                    </a:lnTo>
                    <a:lnTo>
                      <a:pt x="1238" y="612"/>
                    </a:lnTo>
                    <a:lnTo>
                      <a:pt x="1242" y="608"/>
                    </a:lnTo>
                    <a:lnTo>
                      <a:pt x="1242" y="608"/>
                    </a:lnTo>
                    <a:lnTo>
                      <a:pt x="1224" y="574"/>
                    </a:lnTo>
                    <a:lnTo>
                      <a:pt x="1202" y="542"/>
                    </a:lnTo>
                    <a:lnTo>
                      <a:pt x="1188" y="528"/>
                    </a:lnTo>
                    <a:lnTo>
                      <a:pt x="1176" y="514"/>
                    </a:lnTo>
                    <a:lnTo>
                      <a:pt x="1160" y="502"/>
                    </a:lnTo>
                    <a:lnTo>
                      <a:pt x="1146" y="490"/>
                    </a:lnTo>
                    <a:lnTo>
                      <a:pt x="1146" y="490"/>
                    </a:lnTo>
                    <a:lnTo>
                      <a:pt x="1144" y="564"/>
                    </a:lnTo>
                    <a:lnTo>
                      <a:pt x="1144" y="564"/>
                    </a:lnTo>
                    <a:lnTo>
                      <a:pt x="1144" y="600"/>
                    </a:lnTo>
                    <a:lnTo>
                      <a:pt x="1144" y="618"/>
                    </a:lnTo>
                    <a:lnTo>
                      <a:pt x="1148" y="628"/>
                    </a:lnTo>
                    <a:lnTo>
                      <a:pt x="1150" y="638"/>
                    </a:lnTo>
                    <a:lnTo>
                      <a:pt x="1150" y="638"/>
                    </a:lnTo>
                    <a:lnTo>
                      <a:pt x="1176" y="608"/>
                    </a:lnTo>
                    <a:lnTo>
                      <a:pt x="1176" y="608"/>
                    </a:lnTo>
                    <a:lnTo>
                      <a:pt x="1180" y="610"/>
                    </a:lnTo>
                    <a:lnTo>
                      <a:pt x="1180" y="610"/>
                    </a:lnTo>
                    <a:lnTo>
                      <a:pt x="1188" y="652"/>
                    </a:lnTo>
                    <a:lnTo>
                      <a:pt x="1190" y="672"/>
                    </a:lnTo>
                    <a:lnTo>
                      <a:pt x="1192" y="694"/>
                    </a:lnTo>
                    <a:lnTo>
                      <a:pt x="1192" y="694"/>
                    </a:lnTo>
                    <a:lnTo>
                      <a:pt x="1190" y="706"/>
                    </a:lnTo>
                    <a:lnTo>
                      <a:pt x="1188" y="718"/>
                    </a:lnTo>
                    <a:lnTo>
                      <a:pt x="1186" y="728"/>
                    </a:lnTo>
                    <a:lnTo>
                      <a:pt x="1182" y="738"/>
                    </a:lnTo>
                    <a:lnTo>
                      <a:pt x="1176" y="746"/>
                    </a:lnTo>
                    <a:lnTo>
                      <a:pt x="1172" y="754"/>
                    </a:lnTo>
                    <a:lnTo>
                      <a:pt x="1164" y="760"/>
                    </a:lnTo>
                    <a:lnTo>
                      <a:pt x="1158" y="766"/>
                    </a:lnTo>
                    <a:lnTo>
                      <a:pt x="1150" y="770"/>
                    </a:lnTo>
                    <a:lnTo>
                      <a:pt x="1140" y="772"/>
                    </a:lnTo>
                    <a:lnTo>
                      <a:pt x="1132" y="774"/>
                    </a:lnTo>
                    <a:lnTo>
                      <a:pt x="1122" y="774"/>
                    </a:lnTo>
                    <a:lnTo>
                      <a:pt x="1112" y="774"/>
                    </a:lnTo>
                    <a:lnTo>
                      <a:pt x="1100" y="772"/>
                    </a:lnTo>
                    <a:lnTo>
                      <a:pt x="1078" y="764"/>
                    </a:lnTo>
                    <a:lnTo>
                      <a:pt x="1078" y="764"/>
                    </a:lnTo>
                    <a:lnTo>
                      <a:pt x="1058" y="754"/>
                    </a:lnTo>
                    <a:lnTo>
                      <a:pt x="1038" y="742"/>
                    </a:lnTo>
                    <a:lnTo>
                      <a:pt x="1038" y="742"/>
                    </a:lnTo>
                    <a:lnTo>
                      <a:pt x="872" y="620"/>
                    </a:lnTo>
                    <a:lnTo>
                      <a:pt x="872" y="620"/>
                    </a:lnTo>
                    <a:lnTo>
                      <a:pt x="768" y="544"/>
                    </a:lnTo>
                    <a:lnTo>
                      <a:pt x="768" y="544"/>
                    </a:lnTo>
                    <a:lnTo>
                      <a:pt x="780" y="536"/>
                    </a:lnTo>
                    <a:lnTo>
                      <a:pt x="780" y="536"/>
                    </a:lnTo>
                    <a:lnTo>
                      <a:pt x="958" y="398"/>
                    </a:lnTo>
                    <a:lnTo>
                      <a:pt x="958" y="398"/>
                    </a:lnTo>
                    <a:lnTo>
                      <a:pt x="966" y="394"/>
                    </a:lnTo>
                    <a:lnTo>
                      <a:pt x="976" y="394"/>
                    </a:lnTo>
                    <a:lnTo>
                      <a:pt x="976" y="394"/>
                    </a:lnTo>
                    <a:lnTo>
                      <a:pt x="984" y="392"/>
                    </a:lnTo>
                    <a:lnTo>
                      <a:pt x="992" y="388"/>
                    </a:lnTo>
                    <a:lnTo>
                      <a:pt x="996" y="384"/>
                    </a:lnTo>
                    <a:lnTo>
                      <a:pt x="1000" y="376"/>
                    </a:lnTo>
                    <a:lnTo>
                      <a:pt x="1000" y="376"/>
                    </a:lnTo>
                    <a:lnTo>
                      <a:pt x="1000" y="368"/>
                    </a:lnTo>
                    <a:lnTo>
                      <a:pt x="1004" y="364"/>
                    </a:lnTo>
                    <a:lnTo>
                      <a:pt x="1008" y="360"/>
                    </a:lnTo>
                    <a:lnTo>
                      <a:pt x="1016" y="362"/>
                    </a:lnTo>
                    <a:lnTo>
                      <a:pt x="1016" y="362"/>
                    </a:lnTo>
                    <a:lnTo>
                      <a:pt x="1020" y="360"/>
                    </a:lnTo>
                    <a:lnTo>
                      <a:pt x="1024" y="358"/>
                    </a:lnTo>
                    <a:lnTo>
                      <a:pt x="1030" y="352"/>
                    </a:lnTo>
                    <a:lnTo>
                      <a:pt x="1030" y="352"/>
                    </a:lnTo>
                    <a:lnTo>
                      <a:pt x="1036" y="344"/>
                    </a:lnTo>
                    <a:lnTo>
                      <a:pt x="1042" y="330"/>
                    </a:lnTo>
                    <a:lnTo>
                      <a:pt x="1042" y="330"/>
                    </a:lnTo>
                    <a:lnTo>
                      <a:pt x="1044" y="354"/>
                    </a:lnTo>
                    <a:lnTo>
                      <a:pt x="1048" y="374"/>
                    </a:lnTo>
                    <a:lnTo>
                      <a:pt x="1056" y="394"/>
                    </a:lnTo>
                    <a:lnTo>
                      <a:pt x="1064" y="410"/>
                    </a:lnTo>
                    <a:lnTo>
                      <a:pt x="1076" y="424"/>
                    </a:lnTo>
                    <a:lnTo>
                      <a:pt x="1090" y="438"/>
                    </a:lnTo>
                    <a:lnTo>
                      <a:pt x="1108" y="448"/>
                    </a:lnTo>
                    <a:lnTo>
                      <a:pt x="1128" y="454"/>
                    </a:lnTo>
                    <a:lnTo>
                      <a:pt x="1128" y="454"/>
                    </a:lnTo>
                    <a:lnTo>
                      <a:pt x="1144" y="458"/>
                    </a:lnTo>
                    <a:lnTo>
                      <a:pt x="1162" y="460"/>
                    </a:lnTo>
                    <a:lnTo>
                      <a:pt x="1176" y="460"/>
                    </a:lnTo>
                    <a:lnTo>
                      <a:pt x="1192" y="456"/>
                    </a:lnTo>
                    <a:lnTo>
                      <a:pt x="1206" y="450"/>
                    </a:lnTo>
                    <a:lnTo>
                      <a:pt x="1220" y="442"/>
                    </a:lnTo>
                    <a:lnTo>
                      <a:pt x="1232" y="432"/>
                    </a:lnTo>
                    <a:lnTo>
                      <a:pt x="1244" y="420"/>
                    </a:lnTo>
                    <a:lnTo>
                      <a:pt x="1244" y="420"/>
                    </a:lnTo>
                    <a:lnTo>
                      <a:pt x="1258" y="402"/>
                    </a:lnTo>
                    <a:lnTo>
                      <a:pt x="1268" y="384"/>
                    </a:lnTo>
                    <a:lnTo>
                      <a:pt x="1272" y="366"/>
                    </a:lnTo>
                    <a:lnTo>
                      <a:pt x="1274" y="348"/>
                    </a:lnTo>
                    <a:lnTo>
                      <a:pt x="1274" y="328"/>
                    </a:lnTo>
                    <a:lnTo>
                      <a:pt x="1268" y="310"/>
                    </a:lnTo>
                    <a:lnTo>
                      <a:pt x="1262" y="292"/>
                    </a:lnTo>
                    <a:lnTo>
                      <a:pt x="1250" y="272"/>
                    </a:lnTo>
                    <a:lnTo>
                      <a:pt x="1250" y="272"/>
                    </a:lnTo>
                    <a:lnTo>
                      <a:pt x="1274" y="254"/>
                    </a:lnTo>
                    <a:lnTo>
                      <a:pt x="1294" y="232"/>
                    </a:lnTo>
                    <a:lnTo>
                      <a:pt x="1302" y="222"/>
                    </a:lnTo>
                    <a:lnTo>
                      <a:pt x="1308" y="210"/>
                    </a:lnTo>
                    <a:lnTo>
                      <a:pt x="1312" y="200"/>
                    </a:lnTo>
                    <a:lnTo>
                      <a:pt x="1316" y="188"/>
                    </a:lnTo>
                    <a:lnTo>
                      <a:pt x="1318" y="176"/>
                    </a:lnTo>
                    <a:lnTo>
                      <a:pt x="1320" y="166"/>
                    </a:lnTo>
                    <a:lnTo>
                      <a:pt x="1318" y="154"/>
                    </a:lnTo>
                    <a:lnTo>
                      <a:pt x="1318" y="142"/>
                    </a:lnTo>
                    <a:lnTo>
                      <a:pt x="1314" y="130"/>
                    </a:lnTo>
                    <a:lnTo>
                      <a:pt x="1310" y="120"/>
                    </a:lnTo>
                    <a:lnTo>
                      <a:pt x="1304" y="108"/>
                    </a:lnTo>
                    <a:lnTo>
                      <a:pt x="1296" y="96"/>
                    </a:lnTo>
                    <a:lnTo>
                      <a:pt x="1296" y="96"/>
                    </a:lnTo>
                    <a:lnTo>
                      <a:pt x="1280" y="80"/>
                    </a:lnTo>
                    <a:lnTo>
                      <a:pt x="1264" y="66"/>
                    </a:lnTo>
                    <a:lnTo>
                      <a:pt x="1244" y="56"/>
                    </a:lnTo>
                    <a:lnTo>
                      <a:pt x="1222" y="52"/>
                    </a:lnTo>
                    <a:lnTo>
                      <a:pt x="1222" y="52"/>
                    </a:lnTo>
                    <a:lnTo>
                      <a:pt x="1204" y="50"/>
                    </a:lnTo>
                    <a:lnTo>
                      <a:pt x="1190" y="50"/>
                    </a:lnTo>
                    <a:lnTo>
                      <a:pt x="1174" y="54"/>
                    </a:lnTo>
                    <a:lnTo>
                      <a:pt x="1160" y="58"/>
                    </a:lnTo>
                    <a:lnTo>
                      <a:pt x="1146" y="64"/>
                    </a:lnTo>
                    <a:lnTo>
                      <a:pt x="1134" y="72"/>
                    </a:lnTo>
                    <a:lnTo>
                      <a:pt x="1122" y="84"/>
                    </a:lnTo>
                    <a:lnTo>
                      <a:pt x="1112" y="96"/>
                    </a:lnTo>
                    <a:lnTo>
                      <a:pt x="1112" y="96"/>
                    </a:lnTo>
                    <a:lnTo>
                      <a:pt x="1096" y="80"/>
                    </a:lnTo>
                    <a:lnTo>
                      <a:pt x="1080" y="68"/>
                    </a:lnTo>
                    <a:lnTo>
                      <a:pt x="1064" y="60"/>
                    </a:lnTo>
                    <a:lnTo>
                      <a:pt x="1048" y="54"/>
                    </a:lnTo>
                    <a:lnTo>
                      <a:pt x="1030" y="50"/>
                    </a:lnTo>
                    <a:lnTo>
                      <a:pt x="1012" y="50"/>
                    </a:lnTo>
                    <a:lnTo>
                      <a:pt x="992" y="54"/>
                    </a:lnTo>
                    <a:lnTo>
                      <a:pt x="974" y="60"/>
                    </a:lnTo>
                    <a:lnTo>
                      <a:pt x="974" y="60"/>
                    </a:lnTo>
                    <a:lnTo>
                      <a:pt x="958" y="68"/>
                    </a:lnTo>
                    <a:lnTo>
                      <a:pt x="944" y="78"/>
                    </a:lnTo>
                    <a:lnTo>
                      <a:pt x="932" y="90"/>
                    </a:lnTo>
                    <a:lnTo>
                      <a:pt x="922" y="104"/>
                    </a:lnTo>
                    <a:lnTo>
                      <a:pt x="914" y="118"/>
                    </a:lnTo>
                    <a:lnTo>
                      <a:pt x="908" y="134"/>
                    </a:lnTo>
                    <a:lnTo>
                      <a:pt x="906" y="152"/>
                    </a:lnTo>
                    <a:lnTo>
                      <a:pt x="904" y="168"/>
                    </a:lnTo>
                    <a:lnTo>
                      <a:pt x="904" y="168"/>
                    </a:lnTo>
                    <a:lnTo>
                      <a:pt x="908" y="190"/>
                    </a:lnTo>
                    <a:lnTo>
                      <a:pt x="912" y="210"/>
                    </a:lnTo>
                    <a:lnTo>
                      <a:pt x="922" y="228"/>
                    </a:lnTo>
                    <a:lnTo>
                      <a:pt x="932" y="242"/>
                    </a:lnTo>
                    <a:lnTo>
                      <a:pt x="946" y="256"/>
                    </a:lnTo>
                    <a:lnTo>
                      <a:pt x="962" y="266"/>
                    </a:lnTo>
                    <a:lnTo>
                      <a:pt x="982" y="274"/>
                    </a:lnTo>
                    <a:lnTo>
                      <a:pt x="1002" y="282"/>
                    </a:lnTo>
                    <a:lnTo>
                      <a:pt x="1002" y="282"/>
                    </a:lnTo>
                    <a:lnTo>
                      <a:pt x="996" y="286"/>
                    </a:lnTo>
                    <a:lnTo>
                      <a:pt x="996" y="286"/>
                    </a:lnTo>
                    <a:lnTo>
                      <a:pt x="986" y="288"/>
                    </a:lnTo>
                    <a:lnTo>
                      <a:pt x="976" y="290"/>
                    </a:lnTo>
                    <a:lnTo>
                      <a:pt x="972" y="292"/>
                    </a:lnTo>
                    <a:lnTo>
                      <a:pt x="968" y="296"/>
                    </a:lnTo>
                    <a:lnTo>
                      <a:pt x="966" y="302"/>
                    </a:lnTo>
                    <a:lnTo>
                      <a:pt x="966" y="310"/>
                    </a:lnTo>
                    <a:lnTo>
                      <a:pt x="966" y="310"/>
                    </a:lnTo>
                    <a:lnTo>
                      <a:pt x="962" y="312"/>
                    </a:lnTo>
                    <a:lnTo>
                      <a:pt x="954" y="314"/>
                    </a:lnTo>
                    <a:lnTo>
                      <a:pt x="954" y="314"/>
                    </a:lnTo>
                    <a:lnTo>
                      <a:pt x="944" y="314"/>
                    </a:lnTo>
                    <a:lnTo>
                      <a:pt x="938" y="318"/>
                    </a:lnTo>
                    <a:lnTo>
                      <a:pt x="932" y="324"/>
                    </a:lnTo>
                    <a:lnTo>
                      <a:pt x="928" y="332"/>
                    </a:lnTo>
                    <a:lnTo>
                      <a:pt x="928" y="332"/>
                    </a:lnTo>
                    <a:lnTo>
                      <a:pt x="924" y="342"/>
                    </a:lnTo>
                    <a:lnTo>
                      <a:pt x="916" y="352"/>
                    </a:lnTo>
                    <a:lnTo>
                      <a:pt x="916" y="352"/>
                    </a:lnTo>
                    <a:lnTo>
                      <a:pt x="732" y="496"/>
                    </a:lnTo>
                    <a:lnTo>
                      <a:pt x="732" y="496"/>
                    </a:lnTo>
                    <a:lnTo>
                      <a:pt x="724" y="500"/>
                    </a:lnTo>
                    <a:lnTo>
                      <a:pt x="718" y="502"/>
                    </a:lnTo>
                    <a:lnTo>
                      <a:pt x="712" y="502"/>
                    </a:lnTo>
                    <a:lnTo>
                      <a:pt x="704" y="496"/>
                    </a:lnTo>
                    <a:lnTo>
                      <a:pt x="704" y="496"/>
                    </a:lnTo>
                    <a:lnTo>
                      <a:pt x="572" y="400"/>
                    </a:lnTo>
                    <a:lnTo>
                      <a:pt x="572" y="400"/>
                    </a:lnTo>
                    <a:lnTo>
                      <a:pt x="540" y="374"/>
                    </a:lnTo>
                    <a:lnTo>
                      <a:pt x="540" y="374"/>
                    </a:lnTo>
                    <a:lnTo>
                      <a:pt x="662" y="186"/>
                    </a:lnTo>
                    <a:lnTo>
                      <a:pt x="662" y="186"/>
                    </a:lnTo>
                    <a:lnTo>
                      <a:pt x="622" y="162"/>
                    </a:lnTo>
                    <a:lnTo>
                      <a:pt x="622" y="162"/>
                    </a:lnTo>
                    <a:lnTo>
                      <a:pt x="614" y="160"/>
                    </a:lnTo>
                    <a:lnTo>
                      <a:pt x="608" y="160"/>
                    </a:lnTo>
                    <a:lnTo>
                      <a:pt x="604" y="162"/>
                    </a:lnTo>
                    <a:lnTo>
                      <a:pt x="598" y="168"/>
                    </a:lnTo>
                    <a:lnTo>
                      <a:pt x="598" y="168"/>
                    </a:lnTo>
                    <a:lnTo>
                      <a:pt x="542" y="230"/>
                    </a:lnTo>
                    <a:lnTo>
                      <a:pt x="542" y="230"/>
                    </a:lnTo>
                    <a:lnTo>
                      <a:pt x="464" y="318"/>
                    </a:lnTo>
                    <a:lnTo>
                      <a:pt x="464" y="318"/>
                    </a:lnTo>
                    <a:lnTo>
                      <a:pt x="410" y="278"/>
                    </a:lnTo>
                    <a:lnTo>
                      <a:pt x="410" y="278"/>
                    </a:lnTo>
                    <a:lnTo>
                      <a:pt x="404" y="272"/>
                    </a:lnTo>
                    <a:lnTo>
                      <a:pt x="402" y="268"/>
                    </a:lnTo>
                    <a:lnTo>
                      <a:pt x="400" y="262"/>
                    </a:lnTo>
                    <a:lnTo>
                      <a:pt x="402" y="254"/>
                    </a:lnTo>
                    <a:lnTo>
                      <a:pt x="402" y="254"/>
                    </a:lnTo>
                    <a:lnTo>
                      <a:pt x="404" y="244"/>
                    </a:lnTo>
                    <a:lnTo>
                      <a:pt x="404" y="234"/>
                    </a:lnTo>
                    <a:lnTo>
                      <a:pt x="404" y="222"/>
                    </a:lnTo>
                    <a:lnTo>
                      <a:pt x="402" y="212"/>
                    </a:lnTo>
                    <a:lnTo>
                      <a:pt x="400" y="202"/>
                    </a:lnTo>
                    <a:lnTo>
                      <a:pt x="396" y="192"/>
                    </a:lnTo>
                    <a:lnTo>
                      <a:pt x="384" y="174"/>
                    </a:lnTo>
                    <a:lnTo>
                      <a:pt x="384" y="174"/>
                    </a:lnTo>
                    <a:lnTo>
                      <a:pt x="372" y="158"/>
                    </a:lnTo>
                    <a:lnTo>
                      <a:pt x="366" y="140"/>
                    </a:lnTo>
                    <a:lnTo>
                      <a:pt x="366" y="140"/>
                    </a:lnTo>
                    <a:lnTo>
                      <a:pt x="362" y="128"/>
                    </a:lnTo>
                    <a:lnTo>
                      <a:pt x="358" y="116"/>
                    </a:lnTo>
                    <a:lnTo>
                      <a:pt x="344" y="94"/>
                    </a:lnTo>
                    <a:lnTo>
                      <a:pt x="328" y="74"/>
                    </a:lnTo>
                    <a:lnTo>
                      <a:pt x="308" y="58"/>
                    </a:lnTo>
                    <a:lnTo>
                      <a:pt x="288" y="46"/>
                    </a:lnTo>
                    <a:lnTo>
                      <a:pt x="264" y="38"/>
                    </a:lnTo>
                    <a:lnTo>
                      <a:pt x="252" y="36"/>
                    </a:lnTo>
                    <a:lnTo>
                      <a:pt x="240" y="36"/>
                    </a:lnTo>
                    <a:lnTo>
                      <a:pt x="228" y="36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02" y="40"/>
                    </a:lnTo>
                    <a:lnTo>
                      <a:pt x="188" y="44"/>
                    </a:lnTo>
                    <a:lnTo>
                      <a:pt x="176" y="50"/>
                    </a:lnTo>
                    <a:lnTo>
                      <a:pt x="164" y="56"/>
                    </a:lnTo>
                    <a:lnTo>
                      <a:pt x="152" y="64"/>
                    </a:lnTo>
                    <a:lnTo>
                      <a:pt x="144" y="72"/>
                    </a:lnTo>
                    <a:lnTo>
                      <a:pt x="134" y="82"/>
                    </a:lnTo>
                    <a:lnTo>
                      <a:pt x="126" y="92"/>
                    </a:lnTo>
                    <a:lnTo>
                      <a:pt x="120" y="102"/>
                    </a:lnTo>
                    <a:lnTo>
                      <a:pt x="114" y="114"/>
                    </a:lnTo>
                    <a:lnTo>
                      <a:pt x="108" y="126"/>
                    </a:lnTo>
                    <a:lnTo>
                      <a:pt x="104" y="138"/>
                    </a:lnTo>
                    <a:lnTo>
                      <a:pt x="102" y="150"/>
                    </a:lnTo>
                    <a:lnTo>
                      <a:pt x="102" y="164"/>
                    </a:lnTo>
                    <a:lnTo>
                      <a:pt x="102" y="178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204"/>
                    </a:lnTo>
                    <a:lnTo>
                      <a:pt x="108" y="216"/>
                    </a:lnTo>
                    <a:lnTo>
                      <a:pt x="114" y="228"/>
                    </a:lnTo>
                    <a:lnTo>
                      <a:pt x="120" y="238"/>
                    </a:lnTo>
                    <a:lnTo>
                      <a:pt x="134" y="258"/>
                    </a:lnTo>
                    <a:lnTo>
                      <a:pt x="152" y="276"/>
                    </a:lnTo>
                    <a:lnTo>
                      <a:pt x="174" y="288"/>
                    </a:lnTo>
                    <a:lnTo>
                      <a:pt x="196" y="298"/>
                    </a:lnTo>
                    <a:lnTo>
                      <a:pt x="208" y="302"/>
                    </a:lnTo>
                    <a:lnTo>
                      <a:pt x="220" y="304"/>
                    </a:lnTo>
                    <a:lnTo>
                      <a:pt x="234" y="304"/>
                    </a:lnTo>
                    <a:lnTo>
                      <a:pt x="246" y="304"/>
                    </a:lnTo>
                    <a:lnTo>
                      <a:pt x="246" y="304"/>
                    </a:lnTo>
                    <a:lnTo>
                      <a:pt x="256" y="304"/>
                    </a:lnTo>
                    <a:lnTo>
                      <a:pt x="266" y="308"/>
                    </a:lnTo>
                    <a:lnTo>
                      <a:pt x="266" y="308"/>
                    </a:lnTo>
                    <a:lnTo>
                      <a:pt x="278" y="314"/>
                    </a:lnTo>
                    <a:lnTo>
                      <a:pt x="288" y="318"/>
                    </a:lnTo>
                    <a:lnTo>
                      <a:pt x="300" y="322"/>
                    </a:lnTo>
                    <a:lnTo>
                      <a:pt x="312" y="322"/>
                    </a:lnTo>
                    <a:lnTo>
                      <a:pt x="324" y="322"/>
                    </a:lnTo>
                    <a:lnTo>
                      <a:pt x="336" y="320"/>
                    </a:lnTo>
                    <a:lnTo>
                      <a:pt x="348" y="316"/>
                    </a:lnTo>
                    <a:lnTo>
                      <a:pt x="360" y="310"/>
                    </a:lnTo>
                    <a:lnTo>
                      <a:pt x="360" y="310"/>
                    </a:lnTo>
                    <a:lnTo>
                      <a:pt x="368" y="308"/>
                    </a:lnTo>
                    <a:lnTo>
                      <a:pt x="370" y="308"/>
                    </a:lnTo>
                    <a:lnTo>
                      <a:pt x="374" y="310"/>
                    </a:lnTo>
                    <a:lnTo>
                      <a:pt x="374" y="310"/>
                    </a:lnTo>
                    <a:lnTo>
                      <a:pt x="430" y="354"/>
                    </a:lnTo>
                    <a:lnTo>
                      <a:pt x="430" y="354"/>
                    </a:lnTo>
                    <a:lnTo>
                      <a:pt x="414" y="372"/>
                    </a:lnTo>
                    <a:lnTo>
                      <a:pt x="414" y="372"/>
                    </a:lnTo>
                    <a:lnTo>
                      <a:pt x="300" y="500"/>
                    </a:lnTo>
                    <a:lnTo>
                      <a:pt x="300" y="500"/>
                    </a:lnTo>
                    <a:lnTo>
                      <a:pt x="296" y="510"/>
                    </a:lnTo>
                    <a:lnTo>
                      <a:pt x="294" y="514"/>
                    </a:lnTo>
                    <a:lnTo>
                      <a:pt x="294" y="518"/>
                    </a:lnTo>
                    <a:lnTo>
                      <a:pt x="294" y="518"/>
                    </a:lnTo>
                    <a:lnTo>
                      <a:pt x="308" y="540"/>
                    </a:lnTo>
                    <a:lnTo>
                      <a:pt x="324" y="562"/>
                    </a:lnTo>
                    <a:lnTo>
                      <a:pt x="324" y="562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666" y="548"/>
                    </a:lnTo>
                    <a:lnTo>
                      <a:pt x="666" y="548"/>
                    </a:lnTo>
                    <a:lnTo>
                      <a:pt x="316" y="822"/>
                    </a:lnTo>
                    <a:lnTo>
                      <a:pt x="316" y="822"/>
                    </a:lnTo>
                    <a:lnTo>
                      <a:pt x="304" y="804"/>
                    </a:lnTo>
                    <a:lnTo>
                      <a:pt x="304" y="804"/>
                    </a:lnTo>
                    <a:lnTo>
                      <a:pt x="334" y="778"/>
                    </a:lnTo>
                    <a:lnTo>
                      <a:pt x="334" y="778"/>
                    </a:lnTo>
                    <a:lnTo>
                      <a:pt x="342" y="772"/>
                    </a:lnTo>
                    <a:lnTo>
                      <a:pt x="344" y="764"/>
                    </a:lnTo>
                    <a:lnTo>
                      <a:pt x="340" y="760"/>
                    </a:lnTo>
                    <a:lnTo>
                      <a:pt x="332" y="754"/>
                    </a:lnTo>
                    <a:lnTo>
                      <a:pt x="332" y="754"/>
                    </a:lnTo>
                    <a:lnTo>
                      <a:pt x="326" y="750"/>
                    </a:lnTo>
                    <a:lnTo>
                      <a:pt x="322" y="746"/>
                    </a:lnTo>
                    <a:lnTo>
                      <a:pt x="322" y="746"/>
                    </a:lnTo>
                    <a:lnTo>
                      <a:pt x="308" y="722"/>
                    </a:lnTo>
                    <a:lnTo>
                      <a:pt x="294" y="698"/>
                    </a:lnTo>
                    <a:lnTo>
                      <a:pt x="294" y="698"/>
                    </a:lnTo>
                    <a:lnTo>
                      <a:pt x="282" y="682"/>
                    </a:lnTo>
                    <a:lnTo>
                      <a:pt x="276" y="678"/>
                    </a:lnTo>
                    <a:lnTo>
                      <a:pt x="272" y="676"/>
                    </a:lnTo>
                    <a:lnTo>
                      <a:pt x="268" y="678"/>
                    </a:lnTo>
                    <a:lnTo>
                      <a:pt x="262" y="680"/>
                    </a:lnTo>
                    <a:lnTo>
                      <a:pt x="246" y="694"/>
                    </a:lnTo>
                    <a:lnTo>
                      <a:pt x="246" y="694"/>
                    </a:lnTo>
                    <a:lnTo>
                      <a:pt x="242" y="698"/>
                    </a:lnTo>
                    <a:lnTo>
                      <a:pt x="238" y="704"/>
                    </a:lnTo>
                    <a:lnTo>
                      <a:pt x="240" y="708"/>
                    </a:lnTo>
                    <a:lnTo>
                      <a:pt x="244" y="716"/>
                    </a:lnTo>
                    <a:lnTo>
                      <a:pt x="244" y="716"/>
                    </a:lnTo>
                    <a:lnTo>
                      <a:pt x="272" y="752"/>
                    </a:lnTo>
                    <a:lnTo>
                      <a:pt x="272" y="752"/>
                    </a:lnTo>
                    <a:lnTo>
                      <a:pt x="254" y="766"/>
                    </a:lnTo>
                    <a:lnTo>
                      <a:pt x="254" y="766"/>
                    </a:lnTo>
                    <a:lnTo>
                      <a:pt x="236" y="744"/>
                    </a:lnTo>
                    <a:lnTo>
                      <a:pt x="236" y="744"/>
                    </a:lnTo>
                    <a:lnTo>
                      <a:pt x="224" y="728"/>
                    </a:lnTo>
                    <a:lnTo>
                      <a:pt x="218" y="724"/>
                    </a:lnTo>
                    <a:lnTo>
                      <a:pt x="214" y="722"/>
                    </a:lnTo>
                    <a:lnTo>
                      <a:pt x="210" y="724"/>
                    </a:lnTo>
                    <a:lnTo>
                      <a:pt x="204" y="726"/>
                    </a:lnTo>
                    <a:lnTo>
                      <a:pt x="188" y="738"/>
                    </a:lnTo>
                    <a:lnTo>
                      <a:pt x="188" y="738"/>
                    </a:lnTo>
                    <a:lnTo>
                      <a:pt x="182" y="744"/>
                    </a:lnTo>
                    <a:lnTo>
                      <a:pt x="180" y="750"/>
                    </a:lnTo>
                    <a:lnTo>
                      <a:pt x="182" y="756"/>
                    </a:lnTo>
                    <a:lnTo>
                      <a:pt x="186" y="762"/>
                    </a:lnTo>
                    <a:lnTo>
                      <a:pt x="186" y="762"/>
                    </a:lnTo>
                    <a:lnTo>
                      <a:pt x="214" y="798"/>
                    </a:lnTo>
                    <a:lnTo>
                      <a:pt x="214" y="798"/>
                    </a:lnTo>
                    <a:lnTo>
                      <a:pt x="194" y="812"/>
                    </a:lnTo>
                    <a:lnTo>
                      <a:pt x="194" y="812"/>
                    </a:lnTo>
                    <a:lnTo>
                      <a:pt x="176" y="788"/>
                    </a:lnTo>
                    <a:lnTo>
                      <a:pt x="176" y="788"/>
                    </a:lnTo>
                    <a:lnTo>
                      <a:pt x="164" y="774"/>
                    </a:lnTo>
                    <a:lnTo>
                      <a:pt x="160" y="770"/>
                    </a:lnTo>
                    <a:lnTo>
                      <a:pt x="156" y="768"/>
                    </a:lnTo>
                    <a:lnTo>
                      <a:pt x="152" y="770"/>
                    </a:lnTo>
                    <a:lnTo>
                      <a:pt x="146" y="772"/>
                    </a:lnTo>
                    <a:lnTo>
                      <a:pt x="132" y="782"/>
                    </a:lnTo>
                    <a:lnTo>
                      <a:pt x="132" y="782"/>
                    </a:lnTo>
                    <a:lnTo>
                      <a:pt x="130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26" y="796"/>
                    </a:lnTo>
                    <a:lnTo>
                      <a:pt x="124" y="800"/>
                    </a:lnTo>
                    <a:lnTo>
                      <a:pt x="126" y="804"/>
                    </a:lnTo>
                    <a:lnTo>
                      <a:pt x="126" y="804"/>
                    </a:lnTo>
                    <a:lnTo>
                      <a:pt x="136" y="818"/>
                    </a:lnTo>
                    <a:lnTo>
                      <a:pt x="148" y="834"/>
                    </a:lnTo>
                    <a:lnTo>
                      <a:pt x="160" y="848"/>
                    </a:lnTo>
                    <a:lnTo>
                      <a:pt x="168" y="854"/>
                    </a:lnTo>
                    <a:lnTo>
                      <a:pt x="178" y="858"/>
                    </a:lnTo>
                    <a:lnTo>
                      <a:pt x="178" y="858"/>
                    </a:lnTo>
                    <a:lnTo>
                      <a:pt x="180" y="860"/>
                    </a:lnTo>
                    <a:lnTo>
                      <a:pt x="180" y="864"/>
                    </a:lnTo>
                    <a:lnTo>
                      <a:pt x="184" y="870"/>
                    </a:lnTo>
                    <a:lnTo>
                      <a:pt x="184" y="870"/>
                    </a:lnTo>
                    <a:lnTo>
                      <a:pt x="186" y="880"/>
                    </a:lnTo>
                    <a:lnTo>
                      <a:pt x="192" y="884"/>
                    </a:lnTo>
                    <a:lnTo>
                      <a:pt x="198" y="884"/>
                    </a:lnTo>
                    <a:lnTo>
                      <a:pt x="206" y="880"/>
                    </a:lnTo>
                    <a:lnTo>
                      <a:pt x="206" y="880"/>
                    </a:lnTo>
                    <a:lnTo>
                      <a:pt x="240" y="854"/>
                    </a:lnTo>
                    <a:lnTo>
                      <a:pt x="240" y="854"/>
                    </a:lnTo>
                    <a:lnTo>
                      <a:pt x="252" y="870"/>
                    </a:lnTo>
                    <a:lnTo>
                      <a:pt x="252" y="870"/>
                    </a:lnTo>
                    <a:lnTo>
                      <a:pt x="248" y="876"/>
                    </a:lnTo>
                    <a:lnTo>
                      <a:pt x="242" y="882"/>
                    </a:lnTo>
                    <a:lnTo>
                      <a:pt x="230" y="890"/>
                    </a:lnTo>
                    <a:lnTo>
                      <a:pt x="224" y="894"/>
                    </a:lnTo>
                    <a:lnTo>
                      <a:pt x="220" y="900"/>
                    </a:lnTo>
                    <a:lnTo>
                      <a:pt x="216" y="908"/>
                    </a:lnTo>
                    <a:lnTo>
                      <a:pt x="216" y="916"/>
                    </a:lnTo>
                    <a:lnTo>
                      <a:pt x="216" y="916"/>
                    </a:lnTo>
                    <a:lnTo>
                      <a:pt x="204" y="914"/>
                    </a:lnTo>
                    <a:lnTo>
                      <a:pt x="194" y="916"/>
                    </a:lnTo>
                    <a:lnTo>
                      <a:pt x="184" y="918"/>
                    </a:lnTo>
                    <a:lnTo>
                      <a:pt x="176" y="922"/>
                    </a:lnTo>
                    <a:lnTo>
                      <a:pt x="170" y="926"/>
                    </a:lnTo>
                    <a:lnTo>
                      <a:pt x="164" y="934"/>
                    </a:lnTo>
                    <a:lnTo>
                      <a:pt x="160" y="940"/>
                    </a:lnTo>
                    <a:lnTo>
                      <a:pt x="158" y="950"/>
                    </a:lnTo>
                    <a:lnTo>
                      <a:pt x="158" y="950"/>
                    </a:lnTo>
                    <a:lnTo>
                      <a:pt x="158" y="958"/>
                    </a:lnTo>
                    <a:lnTo>
                      <a:pt x="160" y="966"/>
                    </a:lnTo>
                    <a:lnTo>
                      <a:pt x="164" y="974"/>
                    </a:lnTo>
                    <a:lnTo>
                      <a:pt x="168" y="980"/>
                    </a:lnTo>
                    <a:lnTo>
                      <a:pt x="172" y="986"/>
                    </a:lnTo>
                    <a:lnTo>
                      <a:pt x="180" y="990"/>
                    </a:lnTo>
                    <a:lnTo>
                      <a:pt x="186" y="992"/>
                    </a:lnTo>
                    <a:lnTo>
                      <a:pt x="194" y="994"/>
                    </a:lnTo>
                    <a:lnTo>
                      <a:pt x="194" y="994"/>
                    </a:lnTo>
                    <a:lnTo>
                      <a:pt x="204" y="996"/>
                    </a:lnTo>
                    <a:lnTo>
                      <a:pt x="212" y="994"/>
                    </a:lnTo>
                    <a:lnTo>
                      <a:pt x="218" y="990"/>
                    </a:lnTo>
                    <a:lnTo>
                      <a:pt x="226" y="986"/>
                    </a:lnTo>
                    <a:lnTo>
                      <a:pt x="230" y="978"/>
                    </a:lnTo>
                    <a:lnTo>
                      <a:pt x="234" y="970"/>
                    </a:lnTo>
                    <a:lnTo>
                      <a:pt x="238" y="962"/>
                    </a:lnTo>
                    <a:lnTo>
                      <a:pt x="240" y="950"/>
                    </a:lnTo>
                    <a:lnTo>
                      <a:pt x="240" y="950"/>
                    </a:lnTo>
                    <a:close/>
                  </a:path>
                </a:pathLst>
              </a:custGeom>
              <a:solidFill>
                <a:srgbClr val="F3F1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59"/>
              <p:cNvSpPr>
                <a:spLocks/>
              </p:cNvSpPr>
              <p:nvPr/>
            </p:nvSpPr>
            <p:spPr bwMode="auto">
              <a:xfrm>
                <a:off x="2482788" y="2386358"/>
                <a:ext cx="173369" cy="60302"/>
              </a:xfrm>
              <a:custGeom>
                <a:avLst/>
                <a:gdLst>
                  <a:gd name="T0" fmla="*/ 0 w 230"/>
                  <a:gd name="T1" fmla="*/ 0 h 80"/>
                  <a:gd name="T2" fmla="*/ 0 w 230"/>
                  <a:gd name="T3" fmla="*/ 0 h 80"/>
                  <a:gd name="T4" fmla="*/ 230 w 230"/>
                  <a:gd name="T5" fmla="*/ 0 h 80"/>
                  <a:gd name="T6" fmla="*/ 230 w 230"/>
                  <a:gd name="T7" fmla="*/ 0 h 80"/>
                  <a:gd name="T8" fmla="*/ 230 w 230"/>
                  <a:gd name="T9" fmla="*/ 80 h 80"/>
                  <a:gd name="T10" fmla="*/ 230 w 230"/>
                  <a:gd name="T11" fmla="*/ 80 h 80"/>
                  <a:gd name="T12" fmla="*/ 0 w 230"/>
                  <a:gd name="T13" fmla="*/ 80 h 80"/>
                  <a:gd name="T14" fmla="*/ 0 w 230"/>
                  <a:gd name="T15" fmla="*/ 80 h 80"/>
                  <a:gd name="T16" fmla="*/ 0 w 230"/>
                  <a:gd name="T17" fmla="*/ 0 h 80"/>
                  <a:gd name="T18" fmla="*/ 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0" y="0"/>
                    </a:move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60"/>
              <p:cNvSpPr>
                <a:spLocks/>
              </p:cNvSpPr>
              <p:nvPr/>
            </p:nvSpPr>
            <p:spPr bwMode="auto">
              <a:xfrm>
                <a:off x="2119467" y="2386358"/>
                <a:ext cx="174876" cy="60302"/>
              </a:xfrm>
              <a:custGeom>
                <a:avLst/>
                <a:gdLst>
                  <a:gd name="T0" fmla="*/ 232 w 232"/>
                  <a:gd name="T1" fmla="*/ 0 h 80"/>
                  <a:gd name="T2" fmla="*/ 232 w 232"/>
                  <a:gd name="T3" fmla="*/ 0 h 80"/>
                  <a:gd name="T4" fmla="*/ 232 w 232"/>
                  <a:gd name="T5" fmla="*/ 80 h 80"/>
                  <a:gd name="T6" fmla="*/ 232 w 232"/>
                  <a:gd name="T7" fmla="*/ 80 h 80"/>
                  <a:gd name="T8" fmla="*/ 0 w 232"/>
                  <a:gd name="T9" fmla="*/ 80 h 80"/>
                  <a:gd name="T10" fmla="*/ 0 w 232"/>
                  <a:gd name="T11" fmla="*/ 80 h 80"/>
                  <a:gd name="T12" fmla="*/ 0 w 232"/>
                  <a:gd name="T13" fmla="*/ 0 h 80"/>
                  <a:gd name="T14" fmla="*/ 0 w 232"/>
                  <a:gd name="T15" fmla="*/ 0 h 80"/>
                  <a:gd name="T16" fmla="*/ 232 w 232"/>
                  <a:gd name="T17" fmla="*/ 0 h 80"/>
                  <a:gd name="T18" fmla="*/ 232 w 232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80">
                    <a:moveTo>
                      <a:pt x="232" y="0"/>
                    </a:moveTo>
                    <a:lnTo>
                      <a:pt x="232" y="0"/>
                    </a:lnTo>
                    <a:lnTo>
                      <a:pt x="232" y="80"/>
                    </a:lnTo>
                    <a:lnTo>
                      <a:pt x="232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2" y="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Freeform 61"/>
              <p:cNvSpPr>
                <a:spLocks/>
              </p:cNvSpPr>
              <p:nvPr/>
            </p:nvSpPr>
            <p:spPr bwMode="auto">
              <a:xfrm>
                <a:off x="2844601" y="2386358"/>
                <a:ext cx="173369" cy="60302"/>
              </a:xfrm>
              <a:custGeom>
                <a:avLst/>
                <a:gdLst>
                  <a:gd name="T0" fmla="*/ 230 w 230"/>
                  <a:gd name="T1" fmla="*/ 80 h 80"/>
                  <a:gd name="T2" fmla="*/ 230 w 230"/>
                  <a:gd name="T3" fmla="*/ 80 h 80"/>
                  <a:gd name="T4" fmla="*/ 0 w 230"/>
                  <a:gd name="T5" fmla="*/ 80 h 80"/>
                  <a:gd name="T6" fmla="*/ 0 w 230"/>
                  <a:gd name="T7" fmla="*/ 80 h 80"/>
                  <a:gd name="T8" fmla="*/ 0 w 230"/>
                  <a:gd name="T9" fmla="*/ 0 h 80"/>
                  <a:gd name="T10" fmla="*/ 0 w 230"/>
                  <a:gd name="T11" fmla="*/ 0 h 80"/>
                  <a:gd name="T12" fmla="*/ 230 w 230"/>
                  <a:gd name="T13" fmla="*/ 0 h 80"/>
                  <a:gd name="T14" fmla="*/ 230 w 230"/>
                  <a:gd name="T15" fmla="*/ 0 h 80"/>
                  <a:gd name="T16" fmla="*/ 230 w 230"/>
                  <a:gd name="T17" fmla="*/ 80 h 80"/>
                  <a:gd name="T18" fmla="*/ 230 w 230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80"/>
                    </a:move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63"/>
              <p:cNvSpPr>
                <a:spLocks/>
              </p:cNvSpPr>
              <p:nvPr/>
            </p:nvSpPr>
            <p:spPr bwMode="auto">
              <a:xfrm>
                <a:off x="2663694" y="2386358"/>
                <a:ext cx="171861" cy="60302"/>
              </a:xfrm>
              <a:custGeom>
                <a:avLst/>
                <a:gdLst>
                  <a:gd name="T0" fmla="*/ 0 w 228"/>
                  <a:gd name="T1" fmla="*/ 0 h 80"/>
                  <a:gd name="T2" fmla="*/ 0 w 228"/>
                  <a:gd name="T3" fmla="*/ 0 h 80"/>
                  <a:gd name="T4" fmla="*/ 228 w 228"/>
                  <a:gd name="T5" fmla="*/ 0 h 80"/>
                  <a:gd name="T6" fmla="*/ 228 w 228"/>
                  <a:gd name="T7" fmla="*/ 0 h 80"/>
                  <a:gd name="T8" fmla="*/ 228 w 228"/>
                  <a:gd name="T9" fmla="*/ 80 h 80"/>
                  <a:gd name="T10" fmla="*/ 228 w 228"/>
                  <a:gd name="T11" fmla="*/ 80 h 80"/>
                  <a:gd name="T12" fmla="*/ 0 w 228"/>
                  <a:gd name="T13" fmla="*/ 80 h 80"/>
                  <a:gd name="T14" fmla="*/ 0 w 228"/>
                  <a:gd name="T15" fmla="*/ 80 h 80"/>
                  <a:gd name="T16" fmla="*/ 0 w 228"/>
                  <a:gd name="T17" fmla="*/ 0 h 80"/>
                  <a:gd name="T18" fmla="*/ 0 w 228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80">
                    <a:moveTo>
                      <a:pt x="0" y="0"/>
                    </a:move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80"/>
                    </a:lnTo>
                    <a:lnTo>
                      <a:pt x="228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Freeform 64"/>
              <p:cNvSpPr>
                <a:spLocks/>
              </p:cNvSpPr>
              <p:nvPr/>
            </p:nvSpPr>
            <p:spPr bwMode="auto">
              <a:xfrm>
                <a:off x="2211428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65"/>
              <p:cNvSpPr>
                <a:spLocks/>
              </p:cNvSpPr>
              <p:nvPr/>
            </p:nvSpPr>
            <p:spPr bwMode="auto">
              <a:xfrm>
                <a:off x="2392335" y="2455706"/>
                <a:ext cx="171861" cy="58795"/>
              </a:xfrm>
              <a:custGeom>
                <a:avLst/>
                <a:gdLst>
                  <a:gd name="T0" fmla="*/ 0 w 228"/>
                  <a:gd name="T1" fmla="*/ 78 h 78"/>
                  <a:gd name="T2" fmla="*/ 0 w 228"/>
                  <a:gd name="T3" fmla="*/ 78 h 78"/>
                  <a:gd name="T4" fmla="*/ 0 w 228"/>
                  <a:gd name="T5" fmla="*/ 0 h 78"/>
                  <a:gd name="T6" fmla="*/ 0 w 228"/>
                  <a:gd name="T7" fmla="*/ 0 h 78"/>
                  <a:gd name="T8" fmla="*/ 228 w 228"/>
                  <a:gd name="T9" fmla="*/ 0 h 78"/>
                  <a:gd name="T10" fmla="*/ 228 w 228"/>
                  <a:gd name="T11" fmla="*/ 0 h 78"/>
                  <a:gd name="T12" fmla="*/ 228 w 228"/>
                  <a:gd name="T13" fmla="*/ 78 h 78"/>
                  <a:gd name="T14" fmla="*/ 228 w 228"/>
                  <a:gd name="T15" fmla="*/ 78 h 78"/>
                  <a:gd name="T16" fmla="*/ 0 w 228"/>
                  <a:gd name="T17" fmla="*/ 78 h 78"/>
                  <a:gd name="T18" fmla="*/ 0 w 22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8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8" y="0"/>
                    </a:lnTo>
                    <a:lnTo>
                      <a:pt x="228" y="0"/>
                    </a:lnTo>
                    <a:lnTo>
                      <a:pt x="228" y="78"/>
                    </a:lnTo>
                    <a:lnTo>
                      <a:pt x="228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66"/>
              <p:cNvSpPr>
                <a:spLocks/>
              </p:cNvSpPr>
              <p:nvPr/>
            </p:nvSpPr>
            <p:spPr bwMode="auto">
              <a:xfrm>
                <a:off x="2573241" y="2454198"/>
                <a:ext cx="173369" cy="60302"/>
              </a:xfrm>
              <a:custGeom>
                <a:avLst/>
                <a:gdLst>
                  <a:gd name="T0" fmla="*/ 230 w 230"/>
                  <a:gd name="T1" fmla="*/ 0 h 80"/>
                  <a:gd name="T2" fmla="*/ 230 w 230"/>
                  <a:gd name="T3" fmla="*/ 0 h 80"/>
                  <a:gd name="T4" fmla="*/ 230 w 230"/>
                  <a:gd name="T5" fmla="*/ 80 h 80"/>
                  <a:gd name="T6" fmla="*/ 230 w 230"/>
                  <a:gd name="T7" fmla="*/ 80 h 80"/>
                  <a:gd name="T8" fmla="*/ 0 w 230"/>
                  <a:gd name="T9" fmla="*/ 80 h 80"/>
                  <a:gd name="T10" fmla="*/ 0 w 230"/>
                  <a:gd name="T11" fmla="*/ 80 h 80"/>
                  <a:gd name="T12" fmla="*/ 0 w 230"/>
                  <a:gd name="T13" fmla="*/ 0 h 80"/>
                  <a:gd name="T14" fmla="*/ 0 w 230"/>
                  <a:gd name="T15" fmla="*/ 0 h 80"/>
                  <a:gd name="T16" fmla="*/ 230 w 230"/>
                  <a:gd name="T17" fmla="*/ 0 h 80"/>
                  <a:gd name="T18" fmla="*/ 230 w 230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80">
                    <a:moveTo>
                      <a:pt x="230" y="0"/>
                    </a:moveTo>
                    <a:lnTo>
                      <a:pt x="230" y="0"/>
                    </a:lnTo>
                    <a:lnTo>
                      <a:pt x="230" y="80"/>
                    </a:lnTo>
                    <a:lnTo>
                      <a:pt x="23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Freeform 67"/>
              <p:cNvSpPr>
                <a:spLocks/>
              </p:cNvSpPr>
              <p:nvPr/>
            </p:nvSpPr>
            <p:spPr bwMode="auto">
              <a:xfrm>
                <a:off x="2752640" y="2455706"/>
                <a:ext cx="173369" cy="58795"/>
              </a:xfrm>
              <a:custGeom>
                <a:avLst/>
                <a:gdLst>
                  <a:gd name="T0" fmla="*/ 0 w 230"/>
                  <a:gd name="T1" fmla="*/ 78 h 78"/>
                  <a:gd name="T2" fmla="*/ 0 w 230"/>
                  <a:gd name="T3" fmla="*/ 78 h 78"/>
                  <a:gd name="T4" fmla="*/ 0 w 230"/>
                  <a:gd name="T5" fmla="*/ 0 h 78"/>
                  <a:gd name="T6" fmla="*/ 0 w 230"/>
                  <a:gd name="T7" fmla="*/ 0 h 78"/>
                  <a:gd name="T8" fmla="*/ 230 w 230"/>
                  <a:gd name="T9" fmla="*/ 0 h 78"/>
                  <a:gd name="T10" fmla="*/ 230 w 230"/>
                  <a:gd name="T11" fmla="*/ 0 h 78"/>
                  <a:gd name="T12" fmla="*/ 230 w 230"/>
                  <a:gd name="T13" fmla="*/ 78 h 78"/>
                  <a:gd name="T14" fmla="*/ 230 w 230"/>
                  <a:gd name="T15" fmla="*/ 78 h 78"/>
                  <a:gd name="T16" fmla="*/ 0 w 230"/>
                  <a:gd name="T17" fmla="*/ 78 h 78"/>
                  <a:gd name="T18" fmla="*/ 0 w 23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78"/>
                    </a:lnTo>
                    <a:lnTo>
                      <a:pt x="23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Freeform 68"/>
              <p:cNvSpPr>
                <a:spLocks/>
              </p:cNvSpPr>
              <p:nvPr/>
            </p:nvSpPr>
            <p:spPr bwMode="auto">
              <a:xfrm>
                <a:off x="2032029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69"/>
              <p:cNvSpPr>
                <a:spLocks/>
              </p:cNvSpPr>
              <p:nvPr/>
            </p:nvSpPr>
            <p:spPr bwMode="auto">
              <a:xfrm>
                <a:off x="2935054" y="2454198"/>
                <a:ext cx="170354" cy="60302"/>
              </a:xfrm>
              <a:custGeom>
                <a:avLst/>
                <a:gdLst>
                  <a:gd name="T0" fmla="*/ 226 w 226"/>
                  <a:gd name="T1" fmla="*/ 0 h 80"/>
                  <a:gd name="T2" fmla="*/ 226 w 226"/>
                  <a:gd name="T3" fmla="*/ 0 h 80"/>
                  <a:gd name="T4" fmla="*/ 226 w 226"/>
                  <a:gd name="T5" fmla="*/ 80 h 80"/>
                  <a:gd name="T6" fmla="*/ 226 w 226"/>
                  <a:gd name="T7" fmla="*/ 80 h 80"/>
                  <a:gd name="T8" fmla="*/ 0 w 226"/>
                  <a:gd name="T9" fmla="*/ 80 h 80"/>
                  <a:gd name="T10" fmla="*/ 0 w 226"/>
                  <a:gd name="T11" fmla="*/ 80 h 80"/>
                  <a:gd name="T12" fmla="*/ 0 w 226"/>
                  <a:gd name="T13" fmla="*/ 0 h 80"/>
                  <a:gd name="T14" fmla="*/ 0 w 226"/>
                  <a:gd name="T15" fmla="*/ 0 h 80"/>
                  <a:gd name="T16" fmla="*/ 226 w 226"/>
                  <a:gd name="T17" fmla="*/ 0 h 80"/>
                  <a:gd name="T18" fmla="*/ 226 w 226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80">
                    <a:moveTo>
                      <a:pt x="226" y="0"/>
                    </a:moveTo>
                    <a:lnTo>
                      <a:pt x="226" y="0"/>
                    </a:lnTo>
                    <a:lnTo>
                      <a:pt x="226" y="80"/>
                    </a:lnTo>
                    <a:lnTo>
                      <a:pt x="22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26" y="0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70"/>
              <p:cNvSpPr>
                <a:spLocks/>
              </p:cNvSpPr>
              <p:nvPr/>
            </p:nvSpPr>
            <p:spPr bwMode="auto">
              <a:xfrm>
                <a:off x="2980281" y="2318519"/>
                <a:ext cx="82915" cy="58795"/>
              </a:xfrm>
              <a:custGeom>
                <a:avLst/>
                <a:gdLst>
                  <a:gd name="T0" fmla="*/ 0 w 110"/>
                  <a:gd name="T1" fmla="*/ 0 h 78"/>
                  <a:gd name="T2" fmla="*/ 0 w 110"/>
                  <a:gd name="T3" fmla="*/ 0 h 78"/>
                  <a:gd name="T4" fmla="*/ 110 w 110"/>
                  <a:gd name="T5" fmla="*/ 0 h 78"/>
                  <a:gd name="T6" fmla="*/ 110 w 110"/>
                  <a:gd name="T7" fmla="*/ 0 h 78"/>
                  <a:gd name="T8" fmla="*/ 110 w 110"/>
                  <a:gd name="T9" fmla="*/ 78 h 78"/>
                  <a:gd name="T10" fmla="*/ 110 w 110"/>
                  <a:gd name="T11" fmla="*/ 78 h 78"/>
                  <a:gd name="T12" fmla="*/ 0 w 110"/>
                  <a:gd name="T13" fmla="*/ 78 h 78"/>
                  <a:gd name="T14" fmla="*/ 0 w 110"/>
                  <a:gd name="T15" fmla="*/ 78 h 78"/>
                  <a:gd name="T16" fmla="*/ 0 w 110"/>
                  <a:gd name="T17" fmla="*/ 0 h 78"/>
                  <a:gd name="T18" fmla="*/ 0 w 110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0"/>
                    </a:move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" name="Freeform 71"/>
              <p:cNvSpPr>
                <a:spLocks/>
              </p:cNvSpPr>
              <p:nvPr/>
            </p:nvSpPr>
            <p:spPr bwMode="auto">
              <a:xfrm>
                <a:off x="2032029" y="2384851"/>
                <a:ext cx="79900" cy="61810"/>
              </a:xfrm>
              <a:custGeom>
                <a:avLst/>
                <a:gdLst>
                  <a:gd name="T0" fmla="*/ 0 w 106"/>
                  <a:gd name="T1" fmla="*/ 0 h 82"/>
                  <a:gd name="T2" fmla="*/ 0 w 106"/>
                  <a:gd name="T3" fmla="*/ 0 h 82"/>
                  <a:gd name="T4" fmla="*/ 106 w 106"/>
                  <a:gd name="T5" fmla="*/ 0 h 82"/>
                  <a:gd name="T6" fmla="*/ 106 w 106"/>
                  <a:gd name="T7" fmla="*/ 0 h 82"/>
                  <a:gd name="T8" fmla="*/ 106 w 106"/>
                  <a:gd name="T9" fmla="*/ 82 h 82"/>
                  <a:gd name="T10" fmla="*/ 106 w 106"/>
                  <a:gd name="T11" fmla="*/ 82 h 82"/>
                  <a:gd name="T12" fmla="*/ 0 w 106"/>
                  <a:gd name="T13" fmla="*/ 82 h 82"/>
                  <a:gd name="T14" fmla="*/ 0 w 106"/>
                  <a:gd name="T15" fmla="*/ 82 h 82"/>
                  <a:gd name="T16" fmla="*/ 0 w 106"/>
                  <a:gd name="T17" fmla="*/ 0 h 82"/>
                  <a:gd name="T18" fmla="*/ 0 w 106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0" y="0"/>
                    </a:move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72"/>
              <p:cNvSpPr>
                <a:spLocks/>
              </p:cNvSpPr>
              <p:nvPr/>
            </p:nvSpPr>
            <p:spPr bwMode="auto">
              <a:xfrm>
                <a:off x="3025507" y="2386358"/>
                <a:ext cx="79900" cy="60302"/>
              </a:xfrm>
              <a:custGeom>
                <a:avLst/>
                <a:gdLst>
                  <a:gd name="T0" fmla="*/ 106 w 106"/>
                  <a:gd name="T1" fmla="*/ 80 h 80"/>
                  <a:gd name="T2" fmla="*/ 106 w 106"/>
                  <a:gd name="T3" fmla="*/ 80 h 80"/>
                  <a:gd name="T4" fmla="*/ 0 w 106"/>
                  <a:gd name="T5" fmla="*/ 80 h 80"/>
                  <a:gd name="T6" fmla="*/ 0 w 106"/>
                  <a:gd name="T7" fmla="*/ 80 h 80"/>
                  <a:gd name="T8" fmla="*/ 0 w 106"/>
                  <a:gd name="T9" fmla="*/ 0 h 80"/>
                  <a:gd name="T10" fmla="*/ 0 w 106"/>
                  <a:gd name="T11" fmla="*/ 0 h 80"/>
                  <a:gd name="T12" fmla="*/ 106 w 106"/>
                  <a:gd name="T13" fmla="*/ 0 h 80"/>
                  <a:gd name="T14" fmla="*/ 106 w 106"/>
                  <a:gd name="T15" fmla="*/ 0 h 80"/>
                  <a:gd name="T16" fmla="*/ 106 w 106"/>
                  <a:gd name="T17" fmla="*/ 80 h 80"/>
                  <a:gd name="T18" fmla="*/ 106 w 10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0">
                    <a:moveTo>
                      <a:pt x="106" y="80"/>
                    </a:moveTo>
                    <a:lnTo>
                      <a:pt x="106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6" y="80"/>
                    </a:lnTo>
                    <a:lnTo>
                      <a:pt x="106" y="8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" name="Freeform 73"/>
              <p:cNvSpPr>
                <a:spLocks/>
              </p:cNvSpPr>
              <p:nvPr/>
            </p:nvSpPr>
            <p:spPr bwMode="auto">
              <a:xfrm>
                <a:off x="2618468" y="2318519"/>
                <a:ext cx="81408" cy="58795"/>
              </a:xfrm>
              <a:custGeom>
                <a:avLst/>
                <a:gdLst>
                  <a:gd name="T0" fmla="*/ 0 w 108"/>
                  <a:gd name="T1" fmla="*/ 0 h 78"/>
                  <a:gd name="T2" fmla="*/ 0 w 108"/>
                  <a:gd name="T3" fmla="*/ 0 h 78"/>
                  <a:gd name="T4" fmla="*/ 108 w 108"/>
                  <a:gd name="T5" fmla="*/ 0 h 78"/>
                  <a:gd name="T6" fmla="*/ 108 w 108"/>
                  <a:gd name="T7" fmla="*/ 0 h 78"/>
                  <a:gd name="T8" fmla="*/ 108 w 108"/>
                  <a:gd name="T9" fmla="*/ 78 h 78"/>
                  <a:gd name="T10" fmla="*/ 108 w 108"/>
                  <a:gd name="T11" fmla="*/ 78 h 78"/>
                  <a:gd name="T12" fmla="*/ 0 w 108"/>
                  <a:gd name="T13" fmla="*/ 78 h 78"/>
                  <a:gd name="T14" fmla="*/ 0 w 108"/>
                  <a:gd name="T15" fmla="*/ 78 h 78"/>
                  <a:gd name="T16" fmla="*/ 0 w 108"/>
                  <a:gd name="T17" fmla="*/ 0 h 78"/>
                  <a:gd name="T18" fmla="*/ 0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0" y="0"/>
                    </a:move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" name="Freeform 74"/>
              <p:cNvSpPr>
                <a:spLocks/>
              </p:cNvSpPr>
              <p:nvPr/>
            </p:nvSpPr>
            <p:spPr bwMode="auto">
              <a:xfrm>
                <a:off x="2799374" y="2318519"/>
                <a:ext cx="81408" cy="58795"/>
              </a:xfrm>
              <a:custGeom>
                <a:avLst/>
                <a:gdLst>
                  <a:gd name="T0" fmla="*/ 108 w 108"/>
                  <a:gd name="T1" fmla="*/ 78 h 78"/>
                  <a:gd name="T2" fmla="*/ 108 w 108"/>
                  <a:gd name="T3" fmla="*/ 78 h 78"/>
                  <a:gd name="T4" fmla="*/ 0 w 108"/>
                  <a:gd name="T5" fmla="*/ 78 h 78"/>
                  <a:gd name="T6" fmla="*/ 0 w 108"/>
                  <a:gd name="T7" fmla="*/ 78 h 78"/>
                  <a:gd name="T8" fmla="*/ 0 w 108"/>
                  <a:gd name="T9" fmla="*/ 0 h 78"/>
                  <a:gd name="T10" fmla="*/ 0 w 108"/>
                  <a:gd name="T11" fmla="*/ 0 h 78"/>
                  <a:gd name="T12" fmla="*/ 108 w 108"/>
                  <a:gd name="T13" fmla="*/ 0 h 78"/>
                  <a:gd name="T14" fmla="*/ 108 w 108"/>
                  <a:gd name="T15" fmla="*/ 0 h 78"/>
                  <a:gd name="T16" fmla="*/ 108 w 108"/>
                  <a:gd name="T17" fmla="*/ 78 h 78"/>
                  <a:gd name="T18" fmla="*/ 108 w 108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78"/>
                    </a:move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" name="Freeform 75"/>
              <p:cNvSpPr>
                <a:spLocks/>
              </p:cNvSpPr>
              <p:nvPr/>
            </p:nvSpPr>
            <p:spPr bwMode="auto">
              <a:xfrm>
                <a:off x="2437561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" name="Freeform 76"/>
              <p:cNvSpPr>
                <a:spLocks/>
              </p:cNvSpPr>
              <p:nvPr/>
            </p:nvSpPr>
            <p:spPr bwMode="auto">
              <a:xfrm>
                <a:off x="2255147" y="2318519"/>
                <a:ext cx="82915" cy="58795"/>
              </a:xfrm>
              <a:custGeom>
                <a:avLst/>
                <a:gdLst>
                  <a:gd name="T0" fmla="*/ 0 w 110"/>
                  <a:gd name="T1" fmla="*/ 78 h 78"/>
                  <a:gd name="T2" fmla="*/ 0 w 110"/>
                  <a:gd name="T3" fmla="*/ 78 h 78"/>
                  <a:gd name="T4" fmla="*/ 0 w 110"/>
                  <a:gd name="T5" fmla="*/ 0 h 78"/>
                  <a:gd name="T6" fmla="*/ 0 w 110"/>
                  <a:gd name="T7" fmla="*/ 0 h 78"/>
                  <a:gd name="T8" fmla="*/ 110 w 110"/>
                  <a:gd name="T9" fmla="*/ 0 h 78"/>
                  <a:gd name="T10" fmla="*/ 110 w 110"/>
                  <a:gd name="T11" fmla="*/ 0 h 78"/>
                  <a:gd name="T12" fmla="*/ 110 w 110"/>
                  <a:gd name="T13" fmla="*/ 78 h 78"/>
                  <a:gd name="T14" fmla="*/ 110 w 110"/>
                  <a:gd name="T15" fmla="*/ 78 h 78"/>
                  <a:gd name="T16" fmla="*/ 0 w 110"/>
                  <a:gd name="T17" fmla="*/ 78 h 78"/>
                  <a:gd name="T18" fmla="*/ 0 w 110"/>
                  <a:gd name="T1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78">
                    <a:moveTo>
                      <a:pt x="0" y="78"/>
                    </a:move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10" y="78"/>
                    </a:lnTo>
                    <a:lnTo>
                      <a:pt x="110" y="78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Freeform 77"/>
              <p:cNvSpPr>
                <a:spLocks/>
              </p:cNvSpPr>
              <p:nvPr/>
            </p:nvSpPr>
            <p:spPr bwMode="auto">
              <a:xfrm>
                <a:off x="2075748" y="2318519"/>
                <a:ext cx="81408" cy="58795"/>
              </a:xfrm>
              <a:custGeom>
                <a:avLst/>
                <a:gdLst>
                  <a:gd name="T0" fmla="*/ 108 w 108"/>
                  <a:gd name="T1" fmla="*/ 0 h 78"/>
                  <a:gd name="T2" fmla="*/ 108 w 108"/>
                  <a:gd name="T3" fmla="*/ 0 h 78"/>
                  <a:gd name="T4" fmla="*/ 108 w 108"/>
                  <a:gd name="T5" fmla="*/ 78 h 78"/>
                  <a:gd name="T6" fmla="*/ 108 w 108"/>
                  <a:gd name="T7" fmla="*/ 78 h 78"/>
                  <a:gd name="T8" fmla="*/ 0 w 108"/>
                  <a:gd name="T9" fmla="*/ 78 h 78"/>
                  <a:gd name="T10" fmla="*/ 0 w 108"/>
                  <a:gd name="T11" fmla="*/ 78 h 78"/>
                  <a:gd name="T12" fmla="*/ 0 w 108"/>
                  <a:gd name="T13" fmla="*/ 0 h 78"/>
                  <a:gd name="T14" fmla="*/ 0 w 108"/>
                  <a:gd name="T15" fmla="*/ 0 h 78"/>
                  <a:gd name="T16" fmla="*/ 108 w 108"/>
                  <a:gd name="T17" fmla="*/ 0 h 78"/>
                  <a:gd name="T18" fmla="*/ 108 w 108"/>
                  <a:gd name="T1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78">
                    <a:moveTo>
                      <a:pt x="108" y="0"/>
                    </a:moveTo>
                    <a:lnTo>
                      <a:pt x="108" y="0"/>
                    </a:lnTo>
                    <a:lnTo>
                      <a:pt x="108" y="78"/>
                    </a:lnTo>
                    <a:lnTo>
                      <a:pt x="108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3A79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Freeform 93"/>
              <p:cNvSpPr>
                <a:spLocks/>
              </p:cNvSpPr>
              <p:nvPr/>
            </p:nvSpPr>
            <p:spPr bwMode="auto">
              <a:xfrm>
                <a:off x="2463190" y="2680332"/>
                <a:ext cx="36181" cy="22613"/>
              </a:xfrm>
              <a:custGeom>
                <a:avLst/>
                <a:gdLst>
                  <a:gd name="T0" fmla="*/ 4 w 48"/>
                  <a:gd name="T1" fmla="*/ 0 h 30"/>
                  <a:gd name="T2" fmla="*/ 4 w 48"/>
                  <a:gd name="T3" fmla="*/ 0 h 30"/>
                  <a:gd name="T4" fmla="*/ 48 w 48"/>
                  <a:gd name="T5" fmla="*/ 22 h 30"/>
                  <a:gd name="T6" fmla="*/ 48 w 48"/>
                  <a:gd name="T7" fmla="*/ 22 h 30"/>
                  <a:gd name="T8" fmla="*/ 46 w 48"/>
                  <a:gd name="T9" fmla="*/ 30 h 30"/>
                  <a:gd name="T10" fmla="*/ 46 w 48"/>
                  <a:gd name="T11" fmla="*/ 30 h 30"/>
                  <a:gd name="T12" fmla="*/ 0 w 48"/>
                  <a:gd name="T13" fmla="*/ 10 h 30"/>
                  <a:gd name="T14" fmla="*/ 0 w 48"/>
                  <a:gd name="T15" fmla="*/ 10 h 30"/>
                  <a:gd name="T16" fmla="*/ 4 w 48"/>
                  <a:gd name="T17" fmla="*/ 0 h 30"/>
                  <a:gd name="T18" fmla="*/ 4 w 48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30">
                    <a:moveTo>
                      <a:pt x="4" y="0"/>
                    </a:moveTo>
                    <a:lnTo>
                      <a:pt x="4" y="0"/>
                    </a:lnTo>
                    <a:lnTo>
                      <a:pt x="48" y="22"/>
                    </a:lnTo>
                    <a:lnTo>
                      <a:pt x="48" y="22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Freeform 95"/>
              <p:cNvSpPr>
                <a:spLocks/>
              </p:cNvSpPr>
              <p:nvPr/>
            </p:nvSpPr>
            <p:spPr bwMode="auto">
              <a:xfrm>
                <a:off x="2452637" y="2695407"/>
                <a:ext cx="39196" cy="21106"/>
              </a:xfrm>
              <a:custGeom>
                <a:avLst/>
                <a:gdLst>
                  <a:gd name="T0" fmla="*/ 50 w 52"/>
                  <a:gd name="T1" fmla="*/ 28 h 28"/>
                  <a:gd name="T2" fmla="*/ 50 w 52"/>
                  <a:gd name="T3" fmla="*/ 28 h 28"/>
                  <a:gd name="T4" fmla="*/ 0 w 52"/>
                  <a:gd name="T5" fmla="*/ 2 h 28"/>
                  <a:gd name="T6" fmla="*/ 0 w 52"/>
                  <a:gd name="T7" fmla="*/ 2 h 28"/>
                  <a:gd name="T8" fmla="*/ 6 w 52"/>
                  <a:gd name="T9" fmla="*/ 0 h 28"/>
                  <a:gd name="T10" fmla="*/ 12 w 52"/>
                  <a:gd name="T11" fmla="*/ 0 h 28"/>
                  <a:gd name="T12" fmla="*/ 24 w 52"/>
                  <a:gd name="T13" fmla="*/ 4 h 28"/>
                  <a:gd name="T14" fmla="*/ 38 w 52"/>
                  <a:gd name="T15" fmla="*/ 10 h 28"/>
                  <a:gd name="T16" fmla="*/ 52 w 52"/>
                  <a:gd name="T17" fmla="*/ 22 h 28"/>
                  <a:gd name="T18" fmla="*/ 52 w 52"/>
                  <a:gd name="T19" fmla="*/ 22 h 28"/>
                  <a:gd name="T20" fmla="*/ 50 w 52"/>
                  <a:gd name="T21" fmla="*/ 28 h 28"/>
                  <a:gd name="T22" fmla="*/ 50 w 52"/>
                  <a:gd name="T2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8">
                    <a:moveTo>
                      <a:pt x="50" y="28"/>
                    </a:moveTo>
                    <a:lnTo>
                      <a:pt x="50" y="28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4" y="4"/>
                    </a:lnTo>
                    <a:lnTo>
                      <a:pt x="38" y="10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409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-759761" y="766874"/>
              <a:ext cx="138268" cy="48697"/>
            </a:xfrm>
            <a:custGeom>
              <a:avLst/>
              <a:gdLst>
                <a:gd name="T0" fmla="*/ 0 w 230"/>
                <a:gd name="T1" fmla="*/ 0 h 80"/>
                <a:gd name="T2" fmla="*/ 0 w 230"/>
                <a:gd name="T3" fmla="*/ 0 h 80"/>
                <a:gd name="T4" fmla="*/ 230 w 230"/>
                <a:gd name="T5" fmla="*/ 0 h 80"/>
                <a:gd name="T6" fmla="*/ 230 w 230"/>
                <a:gd name="T7" fmla="*/ 0 h 80"/>
                <a:gd name="T8" fmla="*/ 230 w 230"/>
                <a:gd name="T9" fmla="*/ 80 h 80"/>
                <a:gd name="T10" fmla="*/ 230 w 230"/>
                <a:gd name="T11" fmla="*/ 80 h 80"/>
                <a:gd name="T12" fmla="*/ 0 w 230"/>
                <a:gd name="T13" fmla="*/ 80 h 80"/>
                <a:gd name="T14" fmla="*/ 0 w 230"/>
                <a:gd name="T15" fmla="*/ 80 h 80"/>
                <a:gd name="T16" fmla="*/ 0 w 230"/>
                <a:gd name="T17" fmla="*/ 0 h 80"/>
                <a:gd name="T18" fmla="*/ 0 w 230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80">
                  <a:moveTo>
                    <a:pt x="0" y="0"/>
                  </a:moveTo>
                  <a:lnTo>
                    <a:pt x="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80"/>
                  </a:lnTo>
                  <a:lnTo>
                    <a:pt x="23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798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81877" y="76546"/>
            <a:ext cx="528031" cy="5155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44450"/>
          </a:sp3d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550" b="1" spc="20" dirty="0" smtClean="0">
                <a:solidFill>
                  <a:srgbClr val="3A7982"/>
                </a:solidFill>
                <a:latin typeface="Ubuntu" panose="020B0504030602030204" pitchFamily="34" charset="0"/>
                <a:cs typeface="Aharoni" panose="02010803020104030203" pitchFamily="2" charset="-79"/>
              </a:rPr>
              <a:t>Ленинградской области</a:t>
            </a:r>
            <a:endParaRPr lang="ru-RU" sz="550" b="1" spc="20" dirty="0">
              <a:solidFill>
                <a:srgbClr val="3A7982"/>
              </a:solidFill>
              <a:latin typeface="Ubuntu" panose="020B0504030602030204" pitchFamily="34" charset="0"/>
              <a:cs typeface="Aharoni" panose="02010803020104030203" pitchFamily="2" charset="-79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738910" y="153925"/>
            <a:ext cx="8150342" cy="731334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ru-RU" sz="2400" cap="all" dirty="0" smtClean="0">
                <a:solidFill>
                  <a:srgbClr val="F3F1F4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ЗАКРЫТИЕ БАНКОВСКИХ СЧЕТОВ</a:t>
            </a:r>
            <a:endParaRPr lang="ru-RU" sz="2400" cap="all" dirty="0">
              <a:solidFill>
                <a:srgbClr val="F3F1F4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024" y="64208"/>
            <a:ext cx="792088" cy="504843"/>
          </a:xfrm>
          <a:prstGeom prst="roundRect">
            <a:avLst/>
          </a:prstGeom>
          <a:noFill/>
          <a:ln w="38100">
            <a:solidFill>
              <a:srgbClr val="F3F1F4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Номер слайда 3"/>
          <p:cNvSpPr txBox="1">
            <a:spLocks/>
          </p:cNvSpPr>
          <p:nvPr/>
        </p:nvSpPr>
        <p:spPr>
          <a:xfrm>
            <a:off x="8126020" y="122433"/>
            <a:ext cx="1082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3200" b="1" kern="1200">
                <a:solidFill>
                  <a:schemeClr val="tx1"/>
                </a:solidFill>
                <a:latin typeface="Andika" pitchFamily="2" charset="-52"/>
                <a:ea typeface="Andika" pitchFamily="2" charset="-52"/>
                <a:cs typeface="Andika" pitchFamily="2" charset="-52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AD6C776-1C90-4A3F-929D-336B8A017FE3}" type="slidenum">
              <a:rPr lang="ru-RU" sz="4800" smtClean="0">
                <a:solidFill>
                  <a:srgbClr val="F3F1F4"/>
                </a:solidFill>
                <a:latin typeface="PF DinText Pro Extra Black" panose="02000503030000020003" pitchFamily="2" charset="0"/>
              </a:rPr>
              <a:pPr algn="ctr"/>
              <a:t>6</a:t>
            </a:fld>
            <a:endParaRPr lang="ru-RU" sz="4800" dirty="0">
              <a:solidFill>
                <a:srgbClr val="F3F1F4"/>
              </a:solidFill>
              <a:latin typeface="PF DinText Pro Extra Black" panose="02000503030000020003" pitchFamily="2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04543" y="4077072"/>
            <a:ext cx="8603759" cy="0"/>
          </a:xfrm>
          <a:prstGeom prst="line">
            <a:avLst/>
          </a:prstGeom>
          <a:ln w="57150">
            <a:solidFill>
              <a:srgbClr val="FF0000"/>
            </a:solidFill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3596" y="980728"/>
            <a:ext cx="8765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FF00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ДО 01 </a:t>
            </a:r>
            <a:r>
              <a:rPr lang="ru-RU" sz="2000" b="1" cap="all" dirty="0">
                <a:solidFill>
                  <a:srgbClr val="FF00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ЯНВАРЯ 2021 </a:t>
            </a:r>
            <a:r>
              <a:rPr lang="ru-RU" sz="2000" b="1" cap="all" dirty="0" smtClean="0">
                <a:solidFill>
                  <a:srgbClr val="FF00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ГОДА </a:t>
            </a:r>
            <a:r>
              <a:rPr lang="ru-RU" sz="2000" b="1" cap="all" dirty="0" smtClean="0">
                <a:solidFill>
                  <a:srgbClr val="2D5E65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– ЗАКЛЮЧЕНИЕ ДОПОЛНИТЕЛЬНЫХ СОГЛАШЕНИЙ С ПОДРАЗДЕЛЕНИЯМИ БАНКА РОССИИ И КРЕДИТНЫМИ ОРГАНИЗАЦИЯМИ, ПРЕДУСМАТРИВАЮЩИХ:</a:t>
            </a:r>
            <a:endParaRPr lang="ru-RU" sz="2000" b="1" cap="all" dirty="0">
              <a:solidFill>
                <a:srgbClr val="2D5E65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6763" y="4263617"/>
            <a:ext cx="2733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solidFill>
                  <a:srgbClr val="FF00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С 01 </a:t>
            </a:r>
            <a:r>
              <a:rPr lang="ru-RU" sz="2000" b="1" cap="all" dirty="0">
                <a:solidFill>
                  <a:srgbClr val="FF0000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ЯНВАРЯ 2021 ГОДА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8033" y="2204864"/>
            <a:ext cx="2619421" cy="1512168"/>
          </a:xfrm>
          <a:prstGeom prst="roundRect">
            <a:avLst/>
          </a:prstGeom>
          <a:solidFill>
            <a:srgbClr val="27BB7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chemeClr val="bg1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ОТКАЗ ФИНАНСОВОГО ОРГАНА МО ОТ ИНИЦИИРОВАНИЯ ОПЕРАЦИЙ ПО БАНКОВСКОМУ СЧЕТУ С 2021 ГОДА ДО ЗАКРЫТИЯ СЧЕТА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213252" y="4789512"/>
            <a:ext cx="6912768" cy="1008112"/>
          </a:xfrm>
          <a:prstGeom prst="roundRect">
            <a:avLst/>
          </a:prstGeom>
          <a:solidFill>
            <a:srgbClr val="5BB7C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chemeClr val="bg1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ДОПУСКАЕТСЯ ТОЛЬКО СОВЕРШЕНИЕ ОПЕРАЦИЙ ПО ЕЖЕДНЕВНОМУ ПЕРЕВОДУ ОСТАТКОВ ДЕНЕЖНЫХ СРЕДСТВ НА БАНКОВСКИЕ СЧЕТА, ВХОДЯЩИЕ В СОСТАВ </a:t>
            </a:r>
            <a:r>
              <a:rPr lang="ru-RU" b="1" cap="all" dirty="0" smtClean="0">
                <a:solidFill>
                  <a:schemeClr val="bg1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ЕКС*</a:t>
            </a:r>
            <a:endParaRPr lang="ru-RU" b="1" cap="all" dirty="0">
              <a:solidFill>
                <a:schemeClr val="bg1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203848" y="2217438"/>
            <a:ext cx="2952328" cy="1512168"/>
          </a:xfrm>
          <a:prstGeom prst="roundRect">
            <a:avLst/>
          </a:prstGeom>
          <a:solidFill>
            <a:srgbClr val="27BB7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chemeClr val="bg1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ЕЖЕДНЕВНЫЙ ПЕРЕВОД С 2021 ГОДА ДО ЗАКРЫТИЯ СЧЕТА ОСТАТКОВ ДЕНЕЖНЫХ СРЕДСТВ СО СЧЕТА ФИНАНСОВОГО ОРГАНА МО НА БАНКОВСКИЙ СЧЕТ, ВХОДЯЩИЙ В СОСТАВ </a:t>
            </a:r>
            <a:r>
              <a:rPr lang="ru-RU" sz="1600" b="1" cap="all" dirty="0" smtClean="0">
                <a:solidFill>
                  <a:schemeClr val="bg1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ЕКС*</a:t>
            </a:r>
            <a:endParaRPr lang="ru-RU" sz="1600" b="1" cap="all" dirty="0">
              <a:solidFill>
                <a:schemeClr val="bg1"/>
              </a:solidFill>
              <a:latin typeface="PT Sans Narrow" panose="020B0506020203020204" pitchFamily="34" charset="-52"/>
              <a:ea typeface="Open Sans Condensed" panose="020B0806030504020204" pitchFamily="34" charset="0"/>
              <a:cs typeface="Open Sans Condensed" panose="020B0806030504020204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506393" y="2217438"/>
            <a:ext cx="2382858" cy="1512168"/>
          </a:xfrm>
          <a:prstGeom prst="roundRect">
            <a:avLst/>
          </a:prstGeom>
          <a:solidFill>
            <a:srgbClr val="27BB7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>
                <a:solidFill>
                  <a:schemeClr val="bg1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НЕОБХОДИМОСТЬ ПРЕДСТАВЛЕНИЯ ЗАЯВЛЕНИЯ НА ЗАКРЫТИЕ БАНКОВСКОГО СЧЕТА ЗА 10 РАБОЧИХ ДНЕЙ ДО ДАТЫ ЕГО ЗАКРЫТИЯ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013" y="6309320"/>
            <a:ext cx="5147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>
                <a:solidFill>
                  <a:srgbClr val="2D5E65"/>
                </a:solidFill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*ЕКС – ЕДИНЫЙ КАЗНАЧЕЙСКИЙ СЧЕТ</a:t>
            </a:r>
          </a:p>
        </p:txBody>
      </p:sp>
    </p:spTree>
    <p:extLst>
      <p:ext uri="{BB962C8B-B14F-4D97-AF65-F5344CB8AC3E}">
        <p14:creationId xmlns:p14="http://schemas.microsoft.com/office/powerpoint/2010/main" val="4675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Прямоугольник 174"/>
          <p:cNvSpPr/>
          <p:nvPr/>
        </p:nvSpPr>
        <p:spPr>
          <a:xfrm>
            <a:off x="0" y="0"/>
            <a:ext cx="9144000" cy="6871648"/>
          </a:xfrm>
          <a:prstGeom prst="rect">
            <a:avLst/>
          </a:prstGeom>
          <a:gradFill flip="none" rotWithShape="1">
            <a:gsLst>
              <a:gs pos="0">
                <a:srgbClr val="54CC82"/>
              </a:gs>
              <a:gs pos="34000">
                <a:srgbClr val="45C08A"/>
              </a:gs>
              <a:gs pos="64000">
                <a:srgbClr val="40A18D"/>
              </a:gs>
              <a:gs pos="100000">
                <a:srgbClr val="3A798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11" y="1844824"/>
            <a:ext cx="3577377" cy="40871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7164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07503" y="404664"/>
            <a:ext cx="8928992" cy="2088232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ru-RU" sz="44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СПАСИБО </a:t>
            </a:r>
            <a:br>
              <a:rPr lang="ru-RU" sz="44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</a:br>
            <a:r>
              <a:rPr lang="ru-RU" sz="4400" cap="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Narrow" panose="020B0506020203020204" pitchFamily="34" charset="-52"/>
                <a:ea typeface="Open Sans Condensed" panose="020B0806030504020204" pitchFamily="34" charset="0"/>
                <a:cs typeface="Open Sans Condensed" panose="020B0806030504020204" pitchFamily="34" charset="0"/>
              </a:rPr>
              <a:t>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2" y="2085975"/>
            <a:ext cx="38766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917A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917A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77566</TotalTime>
  <Words>415</Words>
  <Application>Microsoft Office PowerPoint</Application>
  <PresentationFormat>Экран (4:3)</PresentationFormat>
  <Paragraphs>75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Andika</vt:lpstr>
      <vt:lpstr>PF DinText Pro Extra Black</vt:lpstr>
      <vt:lpstr>Verdana</vt:lpstr>
      <vt:lpstr>Open Sans Condensed</vt:lpstr>
      <vt:lpstr>Aharoni</vt:lpstr>
      <vt:lpstr>Calibri</vt:lpstr>
      <vt:lpstr>PT Sans Narrow</vt:lpstr>
      <vt:lpstr>Ubuntu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Симонова Ольга Евгеньевна</dc:creator>
  <cp:lastModifiedBy>Левичева Ирина Алексеевна</cp:lastModifiedBy>
  <cp:revision>1665</cp:revision>
  <cp:lastPrinted>2019-03-13T06:31:45Z</cp:lastPrinted>
  <dcterms:created xsi:type="dcterms:W3CDTF">2017-01-23T07:07:55Z</dcterms:created>
  <dcterms:modified xsi:type="dcterms:W3CDTF">2020-09-02T07:31:04Z</dcterms:modified>
</cp:coreProperties>
</file>