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sldIdLst>
    <p:sldId id="422" r:id="rId2"/>
    <p:sldId id="396" r:id="rId3"/>
    <p:sldId id="427" r:id="rId4"/>
    <p:sldId id="397" r:id="rId5"/>
    <p:sldId id="429" r:id="rId6"/>
    <p:sldId id="430" r:id="rId7"/>
    <p:sldId id="431" r:id="rId8"/>
    <p:sldId id="432" r:id="rId9"/>
    <p:sldId id="437" r:id="rId10"/>
    <p:sldId id="434" r:id="rId11"/>
    <p:sldId id="435" r:id="rId12"/>
    <p:sldId id="436" r:id="rId13"/>
    <p:sldId id="439" r:id="rId14"/>
    <p:sldId id="445" r:id="rId15"/>
    <p:sldId id="446" r:id="rId16"/>
    <p:sldId id="443" r:id="rId17"/>
    <p:sldId id="450" r:id="rId18"/>
    <p:sldId id="440" r:id="rId19"/>
    <p:sldId id="444" r:id="rId20"/>
    <p:sldId id="449" r:id="rId21"/>
    <p:sldId id="441" r:id="rId22"/>
    <p:sldId id="447" r:id="rId23"/>
    <p:sldId id="442" r:id="rId24"/>
    <p:sldId id="448" r:id="rId25"/>
    <p:sldId id="405" r:id="rId26"/>
    <p:sldId id="453" r:id="rId27"/>
  </p:sldIdLst>
  <p:sldSz cx="12192000" cy="6858000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B0604020202020204" charset="0"/>
      <p:regular r:id="rId33"/>
      <p:italic r:id="rId34"/>
    </p:embeddedFont>
    <p:embeddedFont>
      <p:font typeface="Open Sans Condensed" panose="020B0604020202020204" charset="0"/>
      <p:bold r:id="rId35"/>
    </p:embeddedFont>
    <p:embeddedFont>
      <p:font typeface="Open Sans Condensed Light" panose="020B0306030504020204" charset="0"/>
      <p:regular r:id="rId36"/>
      <p:italic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2346"/>
    <a:srgbClr val="002060"/>
    <a:srgbClr val="000099"/>
    <a:srgbClr val="E68900"/>
    <a:srgbClr val="FF9900"/>
    <a:srgbClr val="FF6600"/>
    <a:srgbClr val="426E24"/>
    <a:srgbClr val="33521E"/>
    <a:srgbClr val="EC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9467" autoAdjust="0"/>
  </p:normalViewPr>
  <p:slideViewPr>
    <p:cSldViewPr snapToGrid="0" showGuides="1">
      <p:cViewPr>
        <p:scale>
          <a:sx n="110" d="100"/>
          <a:sy n="110" d="100"/>
        </p:scale>
        <p:origin x="-72" y="-72"/>
      </p:cViewPr>
      <p:guideLst>
        <p:guide orient="horz" pos="1529"/>
        <p:guide pos="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0F1F3-AD7F-416B-86F4-F84858F8DBE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FD84E6-DB1D-49E6-85B1-E5AB2D6466FF}">
      <dgm:prSet phldrT="[Текст]" custT="1"/>
      <dgm:spPr/>
      <dgm:t>
        <a:bodyPr/>
        <a:lstStyle/>
        <a:p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Настройка связи между субъектами контроля и органом контроля. </a:t>
          </a:r>
        </a:p>
        <a:p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Пилотирование функционала Личного кабинета органа контроля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gm:t>
    </dgm:pt>
    <dgm:pt modelId="{3D3F870E-37A7-4D0C-9CDA-D37930928BD5}" type="parTrans" cxnId="{08DEA796-40A4-4E59-8339-A503B3E6D0D3}">
      <dgm:prSet/>
      <dgm:spPr/>
      <dgm:t>
        <a:bodyPr/>
        <a:lstStyle/>
        <a:p>
          <a:endParaRPr lang="ru-RU"/>
        </a:p>
      </dgm:t>
    </dgm:pt>
    <dgm:pt modelId="{5217E07C-8794-41BF-92A9-C877F02F4BF8}" type="sibTrans" cxnId="{08DEA796-40A4-4E59-8339-A503B3E6D0D3}">
      <dgm:prSet/>
      <dgm:spPr/>
      <dgm:t>
        <a:bodyPr/>
        <a:lstStyle/>
        <a:p>
          <a:endParaRPr lang="ru-RU"/>
        </a:p>
      </dgm:t>
    </dgm:pt>
    <dgm:pt modelId="{6D7C46C2-D073-40C6-B5A0-B8DD821DEDF9}">
      <dgm:prSet phldrT="[Текст]" custT="1"/>
      <dgm:spPr/>
      <dgm:t>
        <a:bodyPr/>
        <a:lstStyle/>
        <a:p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Визуальный контроль.</a:t>
          </a:r>
        </a:p>
        <a:p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Формирование протоколов о несоответствии и уведомлений о прохождении контроля сотрудником органа контроля 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gm:t>
    </dgm:pt>
    <dgm:pt modelId="{80F61375-C56D-4539-8E64-764CBAE15E09}" type="parTrans" cxnId="{32538103-7AC9-4B89-A726-0A74BA92D817}">
      <dgm:prSet/>
      <dgm:spPr/>
      <dgm:t>
        <a:bodyPr/>
        <a:lstStyle/>
        <a:p>
          <a:endParaRPr lang="ru-RU"/>
        </a:p>
      </dgm:t>
    </dgm:pt>
    <dgm:pt modelId="{772FFF74-F06B-4466-A40F-6F9BFD2F1126}" type="sibTrans" cxnId="{32538103-7AC9-4B89-A726-0A74BA92D817}">
      <dgm:prSet/>
      <dgm:spPr/>
      <dgm:t>
        <a:bodyPr/>
        <a:lstStyle/>
        <a:p>
          <a:endParaRPr lang="ru-RU"/>
        </a:p>
      </dgm:t>
    </dgm:pt>
    <dgm:pt modelId="{6EA221B9-2785-4AA8-80AC-F78DB568E62F}">
      <dgm:prSet phldrT="[Текст]" custT="1"/>
      <dgm:spPr/>
      <dgm:t>
        <a:bodyPr/>
        <a:lstStyle/>
        <a:p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Автоматическое формирование проектов результатов контроля 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gm:t>
    </dgm:pt>
    <dgm:pt modelId="{2722B883-3D94-4A57-AC98-8827995888E6}" type="parTrans" cxnId="{3016254D-5C0E-43A3-AC4A-0AEF34F449EF}">
      <dgm:prSet/>
      <dgm:spPr/>
      <dgm:t>
        <a:bodyPr/>
        <a:lstStyle/>
        <a:p>
          <a:endParaRPr lang="ru-RU"/>
        </a:p>
      </dgm:t>
    </dgm:pt>
    <dgm:pt modelId="{88BB9DDE-9AAA-485A-B048-40D4B5313C8B}" type="sibTrans" cxnId="{3016254D-5C0E-43A3-AC4A-0AEF34F449EF}">
      <dgm:prSet/>
      <dgm:spPr/>
      <dgm:t>
        <a:bodyPr/>
        <a:lstStyle/>
        <a:p>
          <a:endParaRPr lang="ru-RU"/>
        </a:p>
      </dgm:t>
    </dgm:pt>
    <dgm:pt modelId="{16585753-A483-4598-83FF-BCE9A263C741}" type="pres">
      <dgm:prSet presAssocID="{ADD0F1F3-AD7F-416B-86F4-F84858F8DB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71A7B-50F1-4F00-B208-327FCD17D54D}" type="pres">
      <dgm:prSet presAssocID="{44FD84E6-DB1D-49E6-85B1-E5AB2D6466FF}" presName="parentLin" presStyleCnt="0"/>
      <dgm:spPr/>
      <dgm:t>
        <a:bodyPr/>
        <a:lstStyle/>
        <a:p>
          <a:endParaRPr lang="ru-RU"/>
        </a:p>
      </dgm:t>
    </dgm:pt>
    <dgm:pt modelId="{3ACD02C8-91D0-4BB5-ADE6-AA8A293BB8EA}" type="pres">
      <dgm:prSet presAssocID="{44FD84E6-DB1D-49E6-85B1-E5AB2D6466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FECADF-1026-4D75-80B7-CE9CAA57D2E4}" type="pres">
      <dgm:prSet presAssocID="{44FD84E6-DB1D-49E6-85B1-E5AB2D6466FF}" presName="parentText" presStyleLbl="node1" presStyleIdx="0" presStyleCnt="3" custScaleX="125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50BB4-4A5C-457D-904A-1E2268F9130D}" type="pres">
      <dgm:prSet presAssocID="{44FD84E6-DB1D-49E6-85B1-E5AB2D6466FF}" presName="negativeSpace" presStyleCnt="0"/>
      <dgm:spPr/>
      <dgm:t>
        <a:bodyPr/>
        <a:lstStyle/>
        <a:p>
          <a:endParaRPr lang="ru-RU"/>
        </a:p>
      </dgm:t>
    </dgm:pt>
    <dgm:pt modelId="{5233F977-9DA0-4278-95E8-7DE52FF50FE2}" type="pres">
      <dgm:prSet presAssocID="{44FD84E6-DB1D-49E6-85B1-E5AB2D6466F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9285E-8CCF-464A-9CBE-FF4404A3DC4A}" type="pres">
      <dgm:prSet presAssocID="{5217E07C-8794-41BF-92A9-C877F02F4BF8}" presName="spaceBetweenRectangles" presStyleCnt="0"/>
      <dgm:spPr/>
      <dgm:t>
        <a:bodyPr/>
        <a:lstStyle/>
        <a:p>
          <a:endParaRPr lang="ru-RU"/>
        </a:p>
      </dgm:t>
    </dgm:pt>
    <dgm:pt modelId="{39F74272-F805-4F8D-9556-1EDAADBB3CA5}" type="pres">
      <dgm:prSet presAssocID="{6D7C46C2-D073-40C6-B5A0-B8DD821DEDF9}" presName="parentLin" presStyleCnt="0"/>
      <dgm:spPr/>
      <dgm:t>
        <a:bodyPr/>
        <a:lstStyle/>
        <a:p>
          <a:endParaRPr lang="ru-RU"/>
        </a:p>
      </dgm:t>
    </dgm:pt>
    <dgm:pt modelId="{E141FC48-5221-422F-9CC6-E05D51AD8B69}" type="pres">
      <dgm:prSet presAssocID="{6D7C46C2-D073-40C6-B5A0-B8DD821DED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C6EB5F-7F21-47A3-B614-117ABC55BE1F}" type="pres">
      <dgm:prSet presAssocID="{6D7C46C2-D073-40C6-B5A0-B8DD821DEDF9}" presName="parentText" presStyleLbl="node1" presStyleIdx="1" presStyleCnt="3" custScaleX="12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5B506-DAD4-495C-B18F-EEBF0CF19C59}" type="pres">
      <dgm:prSet presAssocID="{6D7C46C2-D073-40C6-B5A0-B8DD821DEDF9}" presName="negativeSpace" presStyleCnt="0"/>
      <dgm:spPr/>
      <dgm:t>
        <a:bodyPr/>
        <a:lstStyle/>
        <a:p>
          <a:endParaRPr lang="ru-RU"/>
        </a:p>
      </dgm:t>
    </dgm:pt>
    <dgm:pt modelId="{D028A6FD-A806-4CC6-8000-06079FFBEAAC}" type="pres">
      <dgm:prSet presAssocID="{6D7C46C2-D073-40C6-B5A0-B8DD821DEDF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51C3-5001-4908-AD6F-C5307379135C}" type="pres">
      <dgm:prSet presAssocID="{772FFF74-F06B-4466-A40F-6F9BFD2F1126}" presName="spaceBetweenRectangles" presStyleCnt="0"/>
      <dgm:spPr/>
      <dgm:t>
        <a:bodyPr/>
        <a:lstStyle/>
        <a:p>
          <a:endParaRPr lang="ru-RU"/>
        </a:p>
      </dgm:t>
    </dgm:pt>
    <dgm:pt modelId="{485B37EC-0893-47C3-9D4D-19D6E7C97118}" type="pres">
      <dgm:prSet presAssocID="{6EA221B9-2785-4AA8-80AC-F78DB568E62F}" presName="parentLin" presStyleCnt="0"/>
      <dgm:spPr/>
      <dgm:t>
        <a:bodyPr/>
        <a:lstStyle/>
        <a:p>
          <a:endParaRPr lang="ru-RU"/>
        </a:p>
      </dgm:t>
    </dgm:pt>
    <dgm:pt modelId="{5276BD7E-C2B8-4324-83C0-A3D4A8E68341}" type="pres">
      <dgm:prSet presAssocID="{6EA221B9-2785-4AA8-80AC-F78DB568E6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1C953D-4BF1-4BA8-9874-6EE908952252}" type="pres">
      <dgm:prSet presAssocID="{6EA221B9-2785-4AA8-80AC-F78DB568E62F}" presName="parentText" presStyleLbl="node1" presStyleIdx="2" presStyleCnt="3" custScaleX="124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D1B7C-3A55-4A2F-A327-8104BF916336}" type="pres">
      <dgm:prSet presAssocID="{6EA221B9-2785-4AA8-80AC-F78DB568E62F}" presName="negativeSpace" presStyleCnt="0"/>
      <dgm:spPr/>
      <dgm:t>
        <a:bodyPr/>
        <a:lstStyle/>
        <a:p>
          <a:endParaRPr lang="ru-RU"/>
        </a:p>
      </dgm:t>
    </dgm:pt>
    <dgm:pt modelId="{EB391666-718E-492D-98C6-2DF4A99172F8}" type="pres">
      <dgm:prSet presAssocID="{6EA221B9-2785-4AA8-80AC-F78DB568E6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6254D-5C0E-43A3-AC4A-0AEF34F449EF}" srcId="{ADD0F1F3-AD7F-416B-86F4-F84858F8DBE7}" destId="{6EA221B9-2785-4AA8-80AC-F78DB568E62F}" srcOrd="2" destOrd="0" parTransId="{2722B883-3D94-4A57-AC98-8827995888E6}" sibTransId="{88BB9DDE-9AAA-485A-B048-40D4B5313C8B}"/>
    <dgm:cxn modelId="{6D6C44C7-69E1-439E-88BE-FF86A95FA01C}" type="presOf" srcId="{6EA221B9-2785-4AA8-80AC-F78DB568E62F}" destId="{5276BD7E-C2B8-4324-83C0-A3D4A8E68341}" srcOrd="0" destOrd="0" presId="urn:microsoft.com/office/officeart/2005/8/layout/list1"/>
    <dgm:cxn modelId="{34C929B4-105E-4A60-807C-FACDE5C80974}" type="presOf" srcId="{6EA221B9-2785-4AA8-80AC-F78DB568E62F}" destId="{5C1C953D-4BF1-4BA8-9874-6EE908952252}" srcOrd="1" destOrd="0" presId="urn:microsoft.com/office/officeart/2005/8/layout/list1"/>
    <dgm:cxn modelId="{A37FA94D-2D9B-419A-AD42-1244CC12DDEB}" type="presOf" srcId="{44FD84E6-DB1D-49E6-85B1-E5AB2D6466FF}" destId="{A4FECADF-1026-4D75-80B7-CE9CAA57D2E4}" srcOrd="1" destOrd="0" presId="urn:microsoft.com/office/officeart/2005/8/layout/list1"/>
    <dgm:cxn modelId="{32538103-7AC9-4B89-A726-0A74BA92D817}" srcId="{ADD0F1F3-AD7F-416B-86F4-F84858F8DBE7}" destId="{6D7C46C2-D073-40C6-B5A0-B8DD821DEDF9}" srcOrd="1" destOrd="0" parTransId="{80F61375-C56D-4539-8E64-764CBAE15E09}" sibTransId="{772FFF74-F06B-4466-A40F-6F9BFD2F1126}"/>
    <dgm:cxn modelId="{F9FC5514-2F35-4410-88CA-6E2909E2CA77}" type="presOf" srcId="{6D7C46C2-D073-40C6-B5A0-B8DD821DEDF9}" destId="{ACC6EB5F-7F21-47A3-B614-117ABC55BE1F}" srcOrd="1" destOrd="0" presId="urn:microsoft.com/office/officeart/2005/8/layout/list1"/>
    <dgm:cxn modelId="{B868EAE0-C255-48E8-8EBE-3A9E5021762E}" type="presOf" srcId="{6D7C46C2-D073-40C6-B5A0-B8DD821DEDF9}" destId="{E141FC48-5221-422F-9CC6-E05D51AD8B69}" srcOrd="0" destOrd="0" presId="urn:microsoft.com/office/officeart/2005/8/layout/list1"/>
    <dgm:cxn modelId="{08DEA796-40A4-4E59-8339-A503B3E6D0D3}" srcId="{ADD0F1F3-AD7F-416B-86F4-F84858F8DBE7}" destId="{44FD84E6-DB1D-49E6-85B1-E5AB2D6466FF}" srcOrd="0" destOrd="0" parTransId="{3D3F870E-37A7-4D0C-9CDA-D37930928BD5}" sibTransId="{5217E07C-8794-41BF-92A9-C877F02F4BF8}"/>
    <dgm:cxn modelId="{AE31A006-0F47-44B4-B0CC-B3DECEBF3FD6}" type="presOf" srcId="{44FD84E6-DB1D-49E6-85B1-E5AB2D6466FF}" destId="{3ACD02C8-91D0-4BB5-ADE6-AA8A293BB8EA}" srcOrd="0" destOrd="0" presId="urn:microsoft.com/office/officeart/2005/8/layout/list1"/>
    <dgm:cxn modelId="{77D88459-4514-405C-A1FE-49DE0F52729E}" type="presOf" srcId="{ADD0F1F3-AD7F-416B-86F4-F84858F8DBE7}" destId="{16585753-A483-4598-83FF-BCE9A263C741}" srcOrd="0" destOrd="0" presId="urn:microsoft.com/office/officeart/2005/8/layout/list1"/>
    <dgm:cxn modelId="{55C8D1D2-A841-4A1F-A2C8-B521E1F3F6DA}" type="presParOf" srcId="{16585753-A483-4598-83FF-BCE9A263C741}" destId="{46171A7B-50F1-4F00-B208-327FCD17D54D}" srcOrd="0" destOrd="0" presId="urn:microsoft.com/office/officeart/2005/8/layout/list1"/>
    <dgm:cxn modelId="{0DDFC7DA-D1A3-44AC-873C-DF02AF1FBB1F}" type="presParOf" srcId="{46171A7B-50F1-4F00-B208-327FCD17D54D}" destId="{3ACD02C8-91D0-4BB5-ADE6-AA8A293BB8EA}" srcOrd="0" destOrd="0" presId="urn:microsoft.com/office/officeart/2005/8/layout/list1"/>
    <dgm:cxn modelId="{1284D005-BAB4-4E04-B56A-87A8A6F69AA4}" type="presParOf" srcId="{46171A7B-50F1-4F00-B208-327FCD17D54D}" destId="{A4FECADF-1026-4D75-80B7-CE9CAA57D2E4}" srcOrd="1" destOrd="0" presId="urn:microsoft.com/office/officeart/2005/8/layout/list1"/>
    <dgm:cxn modelId="{F6DB43B7-33C2-4DD4-849B-785BB7A9B661}" type="presParOf" srcId="{16585753-A483-4598-83FF-BCE9A263C741}" destId="{FC350BB4-4A5C-457D-904A-1E2268F9130D}" srcOrd="1" destOrd="0" presId="urn:microsoft.com/office/officeart/2005/8/layout/list1"/>
    <dgm:cxn modelId="{BA968DD4-D41D-4EE1-A503-CA7E7E0FD80B}" type="presParOf" srcId="{16585753-A483-4598-83FF-BCE9A263C741}" destId="{5233F977-9DA0-4278-95E8-7DE52FF50FE2}" srcOrd="2" destOrd="0" presId="urn:microsoft.com/office/officeart/2005/8/layout/list1"/>
    <dgm:cxn modelId="{4D6C2528-7CAF-41FE-AD5B-2EBE9F2F2F7D}" type="presParOf" srcId="{16585753-A483-4598-83FF-BCE9A263C741}" destId="{7669285E-8CCF-464A-9CBE-FF4404A3DC4A}" srcOrd="3" destOrd="0" presId="urn:microsoft.com/office/officeart/2005/8/layout/list1"/>
    <dgm:cxn modelId="{1805D8DB-A864-48B8-AA4E-FCD9CE75470A}" type="presParOf" srcId="{16585753-A483-4598-83FF-BCE9A263C741}" destId="{39F74272-F805-4F8D-9556-1EDAADBB3CA5}" srcOrd="4" destOrd="0" presId="urn:microsoft.com/office/officeart/2005/8/layout/list1"/>
    <dgm:cxn modelId="{28453093-063E-40C0-B6DE-D898D41BBFD9}" type="presParOf" srcId="{39F74272-F805-4F8D-9556-1EDAADBB3CA5}" destId="{E141FC48-5221-422F-9CC6-E05D51AD8B69}" srcOrd="0" destOrd="0" presId="urn:microsoft.com/office/officeart/2005/8/layout/list1"/>
    <dgm:cxn modelId="{5E568E32-EF5D-42AC-95FA-15EAB87A620D}" type="presParOf" srcId="{39F74272-F805-4F8D-9556-1EDAADBB3CA5}" destId="{ACC6EB5F-7F21-47A3-B614-117ABC55BE1F}" srcOrd="1" destOrd="0" presId="urn:microsoft.com/office/officeart/2005/8/layout/list1"/>
    <dgm:cxn modelId="{8F976039-833F-4DAC-BC24-6E0770CC7891}" type="presParOf" srcId="{16585753-A483-4598-83FF-BCE9A263C741}" destId="{2695B506-DAD4-495C-B18F-EEBF0CF19C59}" srcOrd="5" destOrd="0" presId="urn:microsoft.com/office/officeart/2005/8/layout/list1"/>
    <dgm:cxn modelId="{511A4831-3DBB-4874-B3E2-AC27B3C4C73E}" type="presParOf" srcId="{16585753-A483-4598-83FF-BCE9A263C741}" destId="{D028A6FD-A806-4CC6-8000-06079FFBEAAC}" srcOrd="6" destOrd="0" presId="urn:microsoft.com/office/officeart/2005/8/layout/list1"/>
    <dgm:cxn modelId="{06CF21DC-3FBD-4BA2-B2B2-66954C26ED0E}" type="presParOf" srcId="{16585753-A483-4598-83FF-BCE9A263C741}" destId="{736B51C3-5001-4908-AD6F-C5307379135C}" srcOrd="7" destOrd="0" presId="urn:microsoft.com/office/officeart/2005/8/layout/list1"/>
    <dgm:cxn modelId="{784F1FFA-A9BC-4DB8-9447-F14E658DD317}" type="presParOf" srcId="{16585753-A483-4598-83FF-BCE9A263C741}" destId="{485B37EC-0893-47C3-9D4D-19D6E7C97118}" srcOrd="8" destOrd="0" presId="urn:microsoft.com/office/officeart/2005/8/layout/list1"/>
    <dgm:cxn modelId="{4F47C790-0315-495F-AAE7-EFF729524C2A}" type="presParOf" srcId="{485B37EC-0893-47C3-9D4D-19D6E7C97118}" destId="{5276BD7E-C2B8-4324-83C0-A3D4A8E68341}" srcOrd="0" destOrd="0" presId="urn:microsoft.com/office/officeart/2005/8/layout/list1"/>
    <dgm:cxn modelId="{8DD280DB-BB5C-4219-BC51-D9A2673CF5E7}" type="presParOf" srcId="{485B37EC-0893-47C3-9D4D-19D6E7C97118}" destId="{5C1C953D-4BF1-4BA8-9874-6EE908952252}" srcOrd="1" destOrd="0" presId="urn:microsoft.com/office/officeart/2005/8/layout/list1"/>
    <dgm:cxn modelId="{348A99D9-568A-407B-835F-02BFF8430A10}" type="presParOf" srcId="{16585753-A483-4598-83FF-BCE9A263C741}" destId="{CC4D1B7C-3A55-4A2F-A327-8104BF916336}" srcOrd="9" destOrd="0" presId="urn:microsoft.com/office/officeart/2005/8/layout/list1"/>
    <dgm:cxn modelId="{067E286D-9DF4-482A-A797-49DF767F3E55}" type="presParOf" srcId="{16585753-A483-4598-83FF-BCE9A263C741}" destId="{EB391666-718E-492D-98C6-2DF4A99172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3F977-9DA0-4278-95E8-7DE52FF50FE2}">
      <dsp:nvSpPr>
        <dsp:cNvPr id="0" name=""/>
        <dsp:cNvSpPr/>
      </dsp:nvSpPr>
      <dsp:spPr>
        <a:xfrm>
          <a:off x="0" y="635553"/>
          <a:ext cx="9649254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FECADF-1026-4D75-80B7-CE9CAA57D2E4}">
      <dsp:nvSpPr>
        <dsp:cNvPr id="0" name=""/>
        <dsp:cNvSpPr/>
      </dsp:nvSpPr>
      <dsp:spPr>
        <a:xfrm>
          <a:off x="482462" y="30393"/>
          <a:ext cx="8481665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5303" tIns="0" rIns="2553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Настройка связи между субъектами контроля и органом контроля.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Пилотирование функционала Личного кабинета органа контроля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sp:txBody>
      <dsp:txXfrm>
        <a:off x="541545" y="89476"/>
        <a:ext cx="8363499" cy="1092154"/>
      </dsp:txXfrm>
    </dsp:sp>
    <dsp:sp modelId="{D028A6FD-A806-4CC6-8000-06079FFBEAAC}">
      <dsp:nvSpPr>
        <dsp:cNvPr id="0" name=""/>
        <dsp:cNvSpPr/>
      </dsp:nvSpPr>
      <dsp:spPr>
        <a:xfrm>
          <a:off x="0" y="2495313"/>
          <a:ext cx="9649254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6EB5F-7F21-47A3-B614-117ABC55BE1F}">
      <dsp:nvSpPr>
        <dsp:cNvPr id="0" name=""/>
        <dsp:cNvSpPr/>
      </dsp:nvSpPr>
      <dsp:spPr>
        <a:xfrm>
          <a:off x="482462" y="1890153"/>
          <a:ext cx="8435059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5303" tIns="0" rIns="2553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Визуальный контроль.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Формирование протоколов о несоответствии и уведомлений о прохождении контроля сотрудником органа контроля 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sp:txBody>
      <dsp:txXfrm>
        <a:off x="541545" y="1949236"/>
        <a:ext cx="8316893" cy="1092154"/>
      </dsp:txXfrm>
    </dsp:sp>
    <dsp:sp modelId="{EB391666-718E-492D-98C6-2DF4A99172F8}">
      <dsp:nvSpPr>
        <dsp:cNvPr id="0" name=""/>
        <dsp:cNvSpPr/>
      </dsp:nvSpPr>
      <dsp:spPr>
        <a:xfrm>
          <a:off x="0" y="4355073"/>
          <a:ext cx="9649254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C953D-4BF1-4BA8-9874-6EE908952252}">
      <dsp:nvSpPr>
        <dsp:cNvPr id="0" name=""/>
        <dsp:cNvSpPr/>
      </dsp:nvSpPr>
      <dsp:spPr>
        <a:xfrm>
          <a:off x="482462" y="3749913"/>
          <a:ext cx="8405744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5303" tIns="0" rIns="2553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Open Sans Condensed Light" charset="0"/>
              <a:ea typeface="+mn-ea"/>
              <a:cs typeface="Arial" charset="0"/>
            </a:rPr>
            <a:t>Автоматическое формирование проектов результатов контроля </a:t>
          </a:r>
          <a:endParaRPr lang="ru-RU" sz="2200" b="1" kern="1200" dirty="0">
            <a:latin typeface="Open Sans Condensed Light" charset="0"/>
            <a:ea typeface="+mn-ea"/>
            <a:cs typeface="Arial" charset="0"/>
          </a:endParaRPr>
        </a:p>
      </dsp:txBody>
      <dsp:txXfrm>
        <a:off x="541545" y="3808996"/>
        <a:ext cx="8287578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2CD810-4CFB-48A4-9501-627EBC4F866A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C36EDC-88CA-4BE3-9E60-E4DECA58E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2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9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78B0762B42C8788FF4C20C7ED562A4E1AB78926BD52C1A68383BBCC987D0BD1B05E8F2440DAEBDDAVFI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подложка для титульника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26915" y="2398279"/>
            <a:ext cx="101997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Методика осуществления </a:t>
            </a:r>
            <a:r>
              <a:rPr lang="ru-RU" sz="3200" dirty="0" smtClean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контроля</a:t>
            </a:r>
            <a:r>
              <a:rPr lang="ru-RU" sz="3200" dirty="0" smtClean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, </a:t>
            </a:r>
            <a:r>
              <a:rPr lang="ru-RU" sz="3200" dirty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предусмотренного </a:t>
            </a:r>
            <a:r>
              <a:rPr lang="ru-RU" sz="3200" dirty="0" smtClean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частью </a:t>
            </a:r>
            <a:r>
              <a:rPr lang="ru-RU" sz="3200" dirty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5 статьи 99 44-ФЗ, а также проверки сведений о </a:t>
            </a:r>
            <a:r>
              <a:rPr lang="ru-RU" sz="3200" dirty="0" smtClean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государственном контракте </a:t>
            </a:r>
            <a:r>
              <a:rPr lang="ru-RU" sz="3200" dirty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в соответствии с постановлением Правительства РФ </a:t>
            </a:r>
            <a:r>
              <a:rPr lang="ru-RU" sz="3200" dirty="0" smtClean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№</a:t>
            </a:r>
            <a:r>
              <a:rPr lang="ru-RU" sz="3200" dirty="0">
                <a:solidFill>
                  <a:srgbClr val="1468A4"/>
                </a:solidFill>
                <a:latin typeface="Open Sans Condensed" pitchFamily="34" charset="0"/>
                <a:cs typeface="Open Sans Condensed" pitchFamily="34" charset="0"/>
              </a:rPr>
              <a:t>1084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568" y="5176780"/>
            <a:ext cx="4606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Open Sans Condensed" pitchFamily="34" charset="0"/>
                <a:cs typeface="Open Sans Condensed" pitchFamily="34" charset="0"/>
              </a:rPr>
              <a:t>Заместитель начальника Управления интегрированных информационных систем государственных финансов Федерального 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Open Sans Condensed" pitchFamily="34" charset="0"/>
                <a:cs typeface="Open Sans Condensed" pitchFamily="34" charset="0"/>
              </a:rPr>
              <a:t>Н.В.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Open Sans Condensed" pitchFamily="34" charset="0"/>
                <a:cs typeface="Open Sans Condensed" pitchFamily="34" charset="0"/>
              </a:rPr>
              <a:t>Бабко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3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676" y="0"/>
            <a:ext cx="7934324" cy="100809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Личный кабинет Органа уполномоченного на осуществление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контроля</a:t>
            </a:r>
            <a:br>
              <a:rPr lang="ru-RU" sz="2000" b="1" dirty="0" smtClean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в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соответствии с частью 5 статьи 99 Закона № 44-ФЗ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2420" y="178672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Блок поиска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8802" y="2191468"/>
            <a:ext cx="1407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Заказчику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ИКЗ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ОПЗ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датам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статусу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состоянию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3814192"/>
            <a:ext cx="279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defRPr>
            </a:lvl1pPr>
          </a:lstStyle>
          <a:p>
            <a:pPr algn="r"/>
            <a:r>
              <a:rPr lang="ru-RU" dirty="0"/>
              <a:t>Фильтр по </a:t>
            </a:r>
            <a:r>
              <a:rPr lang="ru-RU" dirty="0" smtClean="0"/>
              <a:t>объектам </a:t>
            </a:r>
            <a:r>
              <a:rPr lang="ru-RU" dirty="0"/>
              <a:t>контроля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2818757" y="4043757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89649" y="1445188"/>
            <a:ext cx="8972876" cy="5197138"/>
            <a:chOff x="3219124" y="1473919"/>
            <a:chExt cx="8972876" cy="5197138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585822"/>
                </p:ext>
              </p:extLst>
            </p:nvPr>
          </p:nvGraphicFramePr>
          <p:xfrm>
            <a:off x="3219126" y="1473919"/>
            <a:ext cx="8972874" cy="519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" name="Visio" r:id="rId3" imgW="14068328" imgH="8153566" progId="Visio.Drawing.15">
                    <p:embed/>
                  </p:oleObj>
                </mc:Choice>
                <mc:Fallback>
                  <p:oleObj name="Visio" r:id="rId3" imgW="14068328" imgH="8153566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126" y="1473919"/>
                          <a:ext cx="8972874" cy="519713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" name="Группа 65"/>
            <p:cNvGrpSpPr/>
            <p:nvPr/>
          </p:nvGrpSpPr>
          <p:grpSpPr>
            <a:xfrm>
              <a:off x="3219124" y="1485900"/>
              <a:ext cx="8972875" cy="5153025"/>
              <a:chOff x="2657475" y="1814257"/>
              <a:chExt cx="7742326" cy="4476619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657481" y="1814257"/>
                <a:ext cx="7742320" cy="2129094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657479" y="3951480"/>
                <a:ext cx="7742320" cy="168406"/>
              </a:xfrm>
              <a:prstGeom prst="rect">
                <a:avLst/>
              </a:prstGeom>
              <a:noFill/>
              <a:ln w="31750">
                <a:solidFill>
                  <a:srgbClr val="FFD2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57475" y="4125651"/>
                <a:ext cx="7742320" cy="2165225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-5400" y="4503918"/>
            <a:ext cx="28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Найденные Объекты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2818757" y="4703973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818756" y="1993699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42" y="5111651"/>
            <a:ext cx="307710" cy="28238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75" y="5505135"/>
            <a:ext cx="284715" cy="2850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4" y="5838700"/>
            <a:ext cx="338605" cy="338989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1154363" y="5122860"/>
            <a:ext cx="1811714" cy="1139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истек срок проведения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</a:t>
            </a:r>
            <a:endParaRPr 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срок проведения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 истекает</a:t>
            </a:r>
            <a:endParaRPr 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необходимо подписать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протокол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6248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0187" y="96869"/>
            <a:ext cx="3547381" cy="5889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Работа с перечнем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планов закупок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52401" y="2905852"/>
            <a:ext cx="11985168" cy="3544394"/>
            <a:chOff x="206832" y="2604068"/>
            <a:chExt cx="11985168" cy="354439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33" y="2624062"/>
              <a:ext cx="11985167" cy="35244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06832" y="3054274"/>
              <a:ext cx="11985167" cy="4953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8500" y="2604068"/>
              <a:ext cx="857250" cy="235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39950" y="4731394"/>
              <a:ext cx="1638300" cy="393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62762" y="1532224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Выберите вкладку «Планы закупок»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7319" y="1891064"/>
            <a:ext cx="579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Выберите план закупок для формирования результатов контроля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9853" y="2258056"/>
            <a:ext cx="673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defRPr>
            </a:lvl1pPr>
          </a:lstStyle>
          <a:p>
            <a:r>
              <a:rPr lang="ru-RU" dirty="0"/>
              <a:t>В контекстном меню выберите пункт «Сформировать результаты контроля»</a:t>
            </a:r>
          </a:p>
        </p:txBody>
      </p: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1439711" y="1528161"/>
            <a:ext cx="337380" cy="337380"/>
            <a:chOff x="852900" y="3546674"/>
            <a:chExt cx="460800" cy="460800"/>
          </a:xfrm>
        </p:grpSpPr>
        <p:sp>
          <p:nvSpPr>
            <p:cNvPr id="27" name="Овал 26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1427051" y="1903292"/>
            <a:ext cx="337380" cy="337380"/>
            <a:chOff x="852900" y="3546674"/>
            <a:chExt cx="460800" cy="460800"/>
          </a:xfrm>
        </p:grpSpPr>
        <p:sp>
          <p:nvSpPr>
            <p:cNvPr id="30" name="Овал 2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1439711" y="2282310"/>
            <a:ext cx="337380" cy="337380"/>
            <a:chOff x="852900" y="3546674"/>
            <a:chExt cx="460800" cy="460800"/>
          </a:xfrm>
        </p:grpSpPr>
        <p:sp>
          <p:nvSpPr>
            <p:cNvPr id="33" name="Овал 3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1887440" y="5229706"/>
            <a:ext cx="303642" cy="303642"/>
            <a:chOff x="852900" y="3546674"/>
            <a:chExt cx="460800" cy="460800"/>
          </a:xfrm>
        </p:grpSpPr>
        <p:sp>
          <p:nvSpPr>
            <p:cNvPr id="45" name="Овал 44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130273" y="3359050"/>
            <a:ext cx="303642" cy="303642"/>
            <a:chOff x="852900" y="3546674"/>
            <a:chExt cx="460800" cy="460800"/>
          </a:xfrm>
        </p:grpSpPr>
        <p:sp>
          <p:nvSpPr>
            <p:cNvPr id="48" name="Овал 4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475380" y="2704281"/>
            <a:ext cx="303642" cy="303642"/>
            <a:chOff x="852900" y="3546674"/>
            <a:chExt cx="460800" cy="460800"/>
          </a:xfrm>
        </p:grpSpPr>
        <p:sp>
          <p:nvSpPr>
            <p:cNvPr id="51" name="Овал 50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2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66795"/>
              </p:ext>
            </p:extLst>
          </p:nvPr>
        </p:nvGraphicFramePr>
        <p:xfrm>
          <a:off x="5596818" y="124619"/>
          <a:ext cx="6477000" cy="671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Visio" r:id="rId3" imgW="16782942" imgH="17392599" progId="Visio.Drawing.15">
                  <p:embed/>
                </p:oleObj>
              </mc:Choice>
              <mc:Fallback>
                <p:oleObj name="Visio" r:id="rId3" imgW="16782942" imgH="1739259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818" y="124619"/>
                        <a:ext cx="6477000" cy="671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22" y="1214461"/>
            <a:ext cx="4616070" cy="41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2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  <a:ea typeface="+mn-ea"/>
                <a:cs typeface="Arial" charset="0"/>
              </a:rPr>
              <a:t>Формирование результатов </a:t>
            </a:r>
            <a:r>
              <a:rPr lang="ru-RU" sz="22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  <a:ea typeface="+mn-ea"/>
                <a:cs typeface="Arial" charset="0"/>
              </a:rPr>
              <a:t>контроля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7972" y="1377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48344" y="1767401"/>
            <a:ext cx="486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Укажите реквизиты документа,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содержащего информацию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для осуществления контроля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344" y="2505089"/>
            <a:ext cx="484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2">
                    <a:lumMod val="25000"/>
                  </a:schemeClr>
                </a:solidFill>
                <a:latin typeface="Open Sans Condensed Light" charset="0"/>
              </a:defRPr>
            </a:lvl1pPr>
          </a:lstStyle>
          <a:p>
            <a:r>
              <a:rPr lang="ru-RU" dirty="0"/>
              <a:t>Укажите информацию о результатах контроля в </a:t>
            </a:r>
            <a:r>
              <a:rPr lang="ru-RU" dirty="0" smtClean="0"/>
              <a:t>отношении </a:t>
            </a:r>
            <a:r>
              <a:rPr lang="ru-RU" dirty="0"/>
              <a:t>ИКЗ плана закупок, используя </a:t>
            </a:r>
            <a:r>
              <a:rPr lang="ru-RU" dirty="0" smtClean="0"/>
              <a:t>кнопки</a:t>
            </a:r>
            <a:r>
              <a:rPr lang="en-US" dirty="0" smtClean="0"/>
              <a:t> </a:t>
            </a:r>
            <a:r>
              <a:rPr lang="ru-RU" dirty="0"/>
              <a:t>массовых операций: </a:t>
            </a:r>
            <a:endParaRPr lang="en-US" dirty="0"/>
          </a:p>
          <a:p>
            <a:r>
              <a:rPr lang="ru-RU" dirty="0"/>
              <a:t>«Пройден»</a:t>
            </a:r>
            <a:r>
              <a:rPr lang="en-US" dirty="0"/>
              <a:t> /</a:t>
            </a:r>
            <a:r>
              <a:rPr lang="ru-RU" dirty="0"/>
              <a:t> «Не пройден»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344" y="3520767"/>
            <a:ext cx="467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Используйте итоговые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показатели плана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закупок для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1061" y="4236710"/>
            <a:ext cx="47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Выберите итоговый результат контроля по плану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 Condensed Light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закупок: «Контроль пройден»,  «Контроль не пройден».  Напишите комментарий при необходимости.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344" y="5298535"/>
            <a:ext cx="479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Используйте кнопку «Сформировать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результаты контроля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» для формирования, подписания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результатов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контроля и направления их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ЛК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Заказчика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93681" y="1790748"/>
            <a:ext cx="2731806" cy="337380"/>
            <a:chOff x="186686" y="1842145"/>
            <a:chExt cx="2731806" cy="33738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193681" y="2530463"/>
            <a:ext cx="2731806" cy="337380"/>
            <a:chOff x="186686" y="1842145"/>
            <a:chExt cx="2731806" cy="33738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93681" y="3498547"/>
            <a:ext cx="2731806" cy="337380"/>
            <a:chOff x="186686" y="1842145"/>
            <a:chExt cx="2731806" cy="337380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205239" y="4235781"/>
            <a:ext cx="2731806" cy="337380"/>
            <a:chOff x="186686" y="1842145"/>
            <a:chExt cx="2731806" cy="33738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Группа 60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238139" y="5259502"/>
            <a:ext cx="2731806" cy="337380"/>
            <a:chOff x="186686" y="1842145"/>
            <a:chExt cx="2731806" cy="33738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Группа 65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grpSp>
        <p:nvGrpSpPr>
          <p:cNvPr id="72" name="Группа 71"/>
          <p:cNvGrpSpPr>
            <a:grpSpLocks noChangeAspect="1"/>
          </p:cNvGrpSpPr>
          <p:nvPr/>
        </p:nvGrpSpPr>
        <p:grpSpPr>
          <a:xfrm>
            <a:off x="5521212" y="2042500"/>
            <a:ext cx="303642" cy="303642"/>
            <a:chOff x="852900" y="3546674"/>
            <a:chExt cx="460800" cy="460800"/>
          </a:xfrm>
        </p:grpSpPr>
        <p:sp>
          <p:nvSpPr>
            <p:cNvPr id="73" name="Овал 7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1" name="Группа 80"/>
          <p:cNvGrpSpPr>
            <a:grpSpLocks noChangeAspect="1"/>
          </p:cNvGrpSpPr>
          <p:nvPr/>
        </p:nvGrpSpPr>
        <p:grpSpPr>
          <a:xfrm>
            <a:off x="5548683" y="4380423"/>
            <a:ext cx="303642" cy="303642"/>
            <a:chOff x="852900" y="3546674"/>
            <a:chExt cx="460800" cy="460800"/>
          </a:xfrm>
        </p:grpSpPr>
        <p:sp>
          <p:nvSpPr>
            <p:cNvPr id="82" name="Овал 81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84" name="Группа 83"/>
          <p:cNvGrpSpPr>
            <a:grpSpLocks noChangeAspect="1"/>
          </p:cNvGrpSpPr>
          <p:nvPr/>
        </p:nvGrpSpPr>
        <p:grpSpPr>
          <a:xfrm>
            <a:off x="5553654" y="5836313"/>
            <a:ext cx="303642" cy="303642"/>
            <a:chOff x="852900" y="3546674"/>
            <a:chExt cx="460800" cy="460800"/>
          </a:xfrm>
        </p:grpSpPr>
        <p:sp>
          <p:nvSpPr>
            <p:cNvPr id="85" name="Овал 84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87" name="Группа 86"/>
          <p:cNvGrpSpPr>
            <a:grpSpLocks noChangeAspect="1"/>
          </p:cNvGrpSpPr>
          <p:nvPr/>
        </p:nvGrpSpPr>
        <p:grpSpPr>
          <a:xfrm>
            <a:off x="5544693" y="6327428"/>
            <a:ext cx="303642" cy="303642"/>
            <a:chOff x="852900" y="3546674"/>
            <a:chExt cx="460800" cy="460800"/>
          </a:xfrm>
        </p:grpSpPr>
        <p:sp>
          <p:nvSpPr>
            <p:cNvPr id="88" name="Овал 8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Группа 89"/>
          <p:cNvGrpSpPr>
            <a:grpSpLocks noChangeAspect="1"/>
          </p:cNvGrpSpPr>
          <p:nvPr/>
        </p:nvGrpSpPr>
        <p:grpSpPr>
          <a:xfrm>
            <a:off x="11619085" y="6221865"/>
            <a:ext cx="303642" cy="303642"/>
            <a:chOff x="852900" y="3546674"/>
            <a:chExt cx="460800" cy="460800"/>
          </a:xfrm>
        </p:grpSpPr>
        <p:sp>
          <p:nvSpPr>
            <p:cNvPr id="91" name="Овал 90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93" name="Пятиугольник 92"/>
          <p:cNvSpPr/>
          <p:nvPr/>
        </p:nvSpPr>
        <p:spPr>
          <a:xfrm flipH="1">
            <a:off x="5824854" y="2088758"/>
            <a:ext cx="4124262" cy="222719"/>
          </a:xfrm>
          <a:prstGeom prst="homePlate">
            <a:avLst>
              <a:gd name="adj" fmla="val 46688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ятиугольник 93"/>
          <p:cNvSpPr/>
          <p:nvPr/>
        </p:nvSpPr>
        <p:spPr>
          <a:xfrm flipH="1">
            <a:off x="5870323" y="3409853"/>
            <a:ext cx="6052403" cy="2244783"/>
          </a:xfrm>
          <a:prstGeom prst="homePlate">
            <a:avLst>
              <a:gd name="adj" fmla="val 926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ятиугольник 94"/>
          <p:cNvSpPr/>
          <p:nvPr/>
        </p:nvSpPr>
        <p:spPr>
          <a:xfrm flipH="1">
            <a:off x="5870321" y="5754403"/>
            <a:ext cx="6052403" cy="385552"/>
          </a:xfrm>
          <a:prstGeom prst="homePlate">
            <a:avLst>
              <a:gd name="adj" fmla="val 23943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ятиугольник 95"/>
          <p:cNvSpPr/>
          <p:nvPr/>
        </p:nvSpPr>
        <p:spPr>
          <a:xfrm flipH="1">
            <a:off x="5870323" y="6268123"/>
            <a:ext cx="4227065" cy="450160"/>
          </a:xfrm>
          <a:prstGeom prst="homePlate">
            <a:avLst>
              <a:gd name="adj" fmla="val 23943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ятиугольник 96"/>
          <p:cNvSpPr/>
          <p:nvPr/>
        </p:nvSpPr>
        <p:spPr>
          <a:xfrm>
            <a:off x="10175359" y="6270174"/>
            <a:ext cx="1443725" cy="450160"/>
          </a:xfrm>
          <a:prstGeom prst="homePlate">
            <a:avLst>
              <a:gd name="adj" fmla="val 23943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13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5988" y="1683482"/>
            <a:ext cx="5521270" cy="1177772"/>
            <a:chOff x="345988" y="1683482"/>
            <a:chExt cx="5521270" cy="1177772"/>
          </a:xfrm>
        </p:grpSpPr>
        <p:sp>
          <p:nvSpPr>
            <p:cNvPr id="9" name="Блок-схема: альтернативный процесс 8"/>
            <p:cNvSpPr/>
            <p:nvPr/>
          </p:nvSpPr>
          <p:spPr>
            <a:xfrm>
              <a:off x="345988" y="1738423"/>
              <a:ext cx="2257169" cy="1067891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Планируемые платежи, сгруппированные по </a:t>
              </a:r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соответствующему ИКЗ в ПГЗ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61220" y="1683482"/>
              <a:ext cx="2306038" cy="1177772"/>
            </a:xfrm>
            <a:prstGeom prst="roundRect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финансового обеспечения  по соответствующему ИКЗ в ПЗ в соответствующем периоде</a:t>
              </a:r>
              <a:endParaRPr lang="ru-RU" sz="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Open Sans Condensed Light" charset="0"/>
                <a:cs typeface="Arial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732868" y="1884987"/>
              <a:ext cx="700983" cy="842080"/>
              <a:chOff x="4258961" y="3912972"/>
              <a:chExt cx="606409" cy="827289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258961" y="4321361"/>
                <a:ext cx="592616" cy="41890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"/>
              <p:cNvGrpSpPr/>
              <p:nvPr/>
            </p:nvGrpSpPr>
            <p:grpSpPr>
              <a:xfrm>
                <a:off x="4376953" y="3912972"/>
                <a:ext cx="488417" cy="617839"/>
                <a:chOff x="4400769" y="3750447"/>
                <a:chExt cx="488417" cy="772554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400769" y="4111961"/>
                  <a:ext cx="482504" cy="411040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-120000" flipV="1">
                  <a:off x="4406682" y="3750447"/>
                  <a:ext cx="482504" cy="347269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9"/>
          <a:stretch/>
        </p:blipFill>
        <p:spPr bwMode="auto">
          <a:xfrm>
            <a:off x="349973" y="3643704"/>
            <a:ext cx="5753350" cy="28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80" y="1386089"/>
            <a:ext cx="5413259" cy="28404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35394" y="158688"/>
            <a:ext cx="7934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Плана-графика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закупок, </a:t>
            </a:r>
          </a:p>
          <a:p>
            <a:pPr algn="r"/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сформированного по форме </a:t>
            </a:r>
            <a:r>
              <a:rPr lang="ru-RU" sz="1600" dirty="0" smtClean="0">
                <a:solidFill>
                  <a:srgbClr val="2E75B6"/>
                </a:solidFill>
                <a:latin typeface="Open Sans Condensed Light" charset="0"/>
              </a:rPr>
              <a:t>плана-графика </a:t>
            </a:r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закупок товаров, работ, услуг для обеспечения федеральных нужд, утвержденной постановлением Правительства Российской Федерации от 15 июня 2015 г.  №</a:t>
            </a:r>
            <a:r>
              <a:rPr lang="ru-RU" sz="1600" dirty="0" smtClean="0">
                <a:solidFill>
                  <a:srgbClr val="2E75B6"/>
                </a:solidFill>
                <a:latin typeface="Open Sans Condensed Light" charset="0"/>
              </a:rPr>
              <a:t>553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43" name="Штриховая стрелка вправо 42"/>
          <p:cNvSpPr/>
          <p:nvPr/>
        </p:nvSpPr>
        <p:spPr>
          <a:xfrm>
            <a:off x="5867259" y="1683482"/>
            <a:ext cx="830104" cy="1076325"/>
          </a:xfrm>
          <a:prstGeom prst="stripedRightArrow">
            <a:avLst>
              <a:gd name="adj1" fmla="val 50000"/>
              <a:gd name="adj2" fmla="val 4938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 rot="5400000">
            <a:off x="986340" y="2699425"/>
            <a:ext cx="830104" cy="1076325"/>
          </a:xfrm>
          <a:prstGeom prst="stripedRightArrow">
            <a:avLst>
              <a:gd name="adj1" fmla="val 50000"/>
              <a:gd name="adj2" fmla="val 4938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601362" y="3652640"/>
            <a:ext cx="370703" cy="2517501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851960" y="4016840"/>
            <a:ext cx="1069251" cy="2153302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86831" y="1334368"/>
            <a:ext cx="370703" cy="2397519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9412228" y="1645331"/>
            <a:ext cx="1069251" cy="2581208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221316" y="3318944"/>
            <a:ext cx="3399789" cy="277135"/>
            <a:chOff x="-15631" y="1145553"/>
            <a:chExt cx="6034684" cy="595292"/>
          </a:xfrm>
        </p:grpSpPr>
        <p:sp>
          <p:nvSpPr>
            <p:cNvPr id="22" name="Пятиугольник 21"/>
            <p:cNvSpPr/>
            <p:nvPr/>
          </p:nvSpPr>
          <p:spPr>
            <a:xfrm rot="5400000">
              <a:off x="2711507" y="-1566702"/>
              <a:ext cx="595292" cy="6019801"/>
            </a:xfrm>
            <a:prstGeom prst="homePlate">
              <a:avLst>
                <a:gd name="adj" fmla="val 19585"/>
              </a:avLst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5631" y="1145735"/>
              <a:ext cx="6019797" cy="37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План-график закупок</a:t>
              </a:r>
              <a:endParaRPr lang="ru-RU" sz="1200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53416" y="1025611"/>
            <a:ext cx="3399789" cy="277135"/>
            <a:chOff x="-15631" y="1145553"/>
            <a:chExt cx="6034684" cy="595292"/>
          </a:xfrm>
        </p:grpSpPr>
        <p:sp>
          <p:nvSpPr>
            <p:cNvPr id="25" name="Пятиугольник 24"/>
            <p:cNvSpPr/>
            <p:nvPr/>
          </p:nvSpPr>
          <p:spPr>
            <a:xfrm rot="5400000">
              <a:off x="2711507" y="-1566702"/>
              <a:ext cx="595292" cy="6019801"/>
            </a:xfrm>
            <a:prstGeom prst="homePlate">
              <a:avLst>
                <a:gd name="adj" fmla="val 19585"/>
              </a:avLst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5631" y="1145736"/>
              <a:ext cx="6019797" cy="59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План закупок</a:t>
              </a:r>
              <a:endParaRPr lang="ru-RU" sz="1200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27946" y="133730"/>
            <a:ext cx="793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Работа с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Планом-графиком закупок. </a:t>
            </a:r>
          </a:p>
          <a:p>
            <a:pPr algn="r"/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Личный кабинет Органа уполномоченного на осуществление контроля</a:t>
            </a:r>
            <a:b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</a:b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в соответствии с частью 5 статьи 99 Закона №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44-ФЗ</a:t>
            </a:r>
            <a:endParaRPr 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420" y="178672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Блок поиска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802" y="2191468"/>
            <a:ext cx="1407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Заказчику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ИКЗ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ОПЗ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датам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статусу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по состоянию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14192"/>
            <a:ext cx="279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defRPr>
            </a:lvl1pPr>
          </a:lstStyle>
          <a:p>
            <a:pPr algn="r"/>
            <a:r>
              <a:rPr lang="ru-RU" dirty="0"/>
              <a:t>Фильтр по </a:t>
            </a:r>
            <a:r>
              <a:rPr lang="ru-RU" dirty="0" smtClean="0"/>
              <a:t>объектам </a:t>
            </a:r>
            <a:r>
              <a:rPr lang="ru-RU" dirty="0"/>
              <a:t>контроля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18757" y="4043757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5400" y="4503918"/>
            <a:ext cx="28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Найденные Объекты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818757" y="4703973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18756" y="1993699"/>
            <a:ext cx="25895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42" y="5111651"/>
            <a:ext cx="307710" cy="2823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5" y="5505135"/>
            <a:ext cx="284715" cy="2850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94" y="5838700"/>
            <a:ext cx="338605" cy="33898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54363" y="5122860"/>
            <a:ext cx="1811714" cy="1139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истек срок проведения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</a:t>
            </a:r>
            <a:endParaRPr 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срок проведения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контроля истекает</a:t>
            </a:r>
            <a:endParaRPr 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необходимо подписать </a:t>
            </a:r>
          </a:p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протокол контроля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096884" y="1445019"/>
            <a:ext cx="8972550" cy="5252685"/>
            <a:chOff x="942320" y="357249"/>
            <a:chExt cx="8972550" cy="5252685"/>
          </a:xfrm>
        </p:grpSpPr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921967"/>
                </p:ext>
              </p:extLst>
            </p:nvPr>
          </p:nvGraphicFramePr>
          <p:xfrm>
            <a:off x="942320" y="357249"/>
            <a:ext cx="8972550" cy="519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7" name="Visio" r:id="rId6" imgW="14068328" imgH="8153566" progId="Visio.Drawing.15">
                    <p:embed/>
                  </p:oleObj>
                </mc:Choice>
                <mc:Fallback>
                  <p:oleObj name="Visio" r:id="rId6" imgW="14068328" imgH="8153566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320" y="357249"/>
                          <a:ext cx="8972550" cy="519747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720" y="2849676"/>
              <a:ext cx="8935751" cy="2760258"/>
            </a:xfrm>
            <a:prstGeom prst="rect">
              <a:avLst/>
            </a:prstGeom>
            <a:ln w="19050" cmpd="sng">
              <a:solidFill>
                <a:schemeClr val="tx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67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3" y="2825952"/>
            <a:ext cx="11859926" cy="36635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27946" y="133730"/>
            <a:ext cx="7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Работа с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Планом-графиком закупок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9455" y="1318875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Выберите вкладку «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Планы- графики закупок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4012" y="1677715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Выберите план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– график закупок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для формирования результатов контроля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6546" y="2044707"/>
            <a:ext cx="673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defRPr>
            </a:lvl1pPr>
          </a:lstStyle>
          <a:p>
            <a:r>
              <a:rPr lang="ru-RU" dirty="0"/>
              <a:t>В контекстном меню выберите пункт «Сформировать результаты контроля»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1266404" y="1314812"/>
            <a:ext cx="337380" cy="337380"/>
            <a:chOff x="852900" y="3546674"/>
            <a:chExt cx="460800" cy="460800"/>
          </a:xfrm>
        </p:grpSpPr>
        <p:sp>
          <p:nvSpPr>
            <p:cNvPr id="14" name="Овал 1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1253744" y="1689943"/>
            <a:ext cx="337380" cy="337380"/>
            <a:chOff x="852900" y="3546674"/>
            <a:chExt cx="460800" cy="460800"/>
          </a:xfrm>
        </p:grpSpPr>
        <p:sp>
          <p:nvSpPr>
            <p:cNvPr id="17" name="Овал 16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1266404" y="2068961"/>
            <a:ext cx="337380" cy="337380"/>
            <a:chOff x="852900" y="3546674"/>
            <a:chExt cx="460800" cy="460800"/>
          </a:xfrm>
        </p:grpSpPr>
        <p:sp>
          <p:nvSpPr>
            <p:cNvPr id="20" name="Овал 1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1735619" y="5067474"/>
            <a:ext cx="303642" cy="303642"/>
            <a:chOff x="852900" y="3546674"/>
            <a:chExt cx="460800" cy="460800"/>
          </a:xfrm>
        </p:grpSpPr>
        <p:sp>
          <p:nvSpPr>
            <p:cNvPr id="23" name="Овал 2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130273" y="3312792"/>
            <a:ext cx="303642" cy="303642"/>
            <a:chOff x="852900" y="3546674"/>
            <a:chExt cx="460800" cy="460800"/>
          </a:xfrm>
        </p:grpSpPr>
        <p:sp>
          <p:nvSpPr>
            <p:cNvPr id="26" name="Овал 2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8" name="Группа 27"/>
          <p:cNvGrpSpPr>
            <a:grpSpLocks noChangeAspect="1"/>
          </p:cNvGrpSpPr>
          <p:nvPr/>
        </p:nvGrpSpPr>
        <p:grpSpPr>
          <a:xfrm>
            <a:off x="1326628" y="2658166"/>
            <a:ext cx="303642" cy="303642"/>
            <a:chOff x="852900" y="3546674"/>
            <a:chExt cx="460800" cy="460800"/>
          </a:xfrm>
        </p:grpSpPr>
        <p:sp>
          <p:nvSpPr>
            <p:cNvPr id="29" name="Овал 2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8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0912" y="6497550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003" y="20665"/>
            <a:ext cx="6835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Контроль соответствия информации об ИКЗ и объеме ФО, содержащейся в планах-графиках и информации, содержащейся в планах закупок</a:t>
            </a:r>
            <a:endParaRPr lang="ru-RU" sz="19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888" y="1139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19" y="734186"/>
            <a:ext cx="6877158" cy="4723074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 rot="5400000">
            <a:off x="8464902" y="2176376"/>
            <a:ext cx="301416" cy="6892933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43" y="5829210"/>
            <a:ext cx="6892934" cy="54876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1" name="Группа 110"/>
          <p:cNvGrpSpPr/>
          <p:nvPr/>
        </p:nvGrpSpPr>
        <p:grpSpPr>
          <a:xfrm>
            <a:off x="26742" y="1302983"/>
            <a:ext cx="5005786" cy="738664"/>
            <a:chOff x="20538" y="4604201"/>
            <a:chExt cx="5005786" cy="738664"/>
          </a:xfrm>
        </p:grpSpPr>
        <p:sp>
          <p:nvSpPr>
            <p:cNvPr id="112" name="TextBox 111"/>
            <p:cNvSpPr txBox="1"/>
            <p:nvPr/>
          </p:nvSpPr>
          <p:spPr>
            <a:xfrm>
              <a:off x="277922" y="4604201"/>
              <a:ext cx="4748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Укажите информацию о результатах контроля в отношении ИКЗ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плана - графика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закупок, используя кнопки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массовых операций: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«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Пройден»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/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«Не пройден»</a:t>
              </a:r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Группа 11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sp>
        <p:nvSpPr>
          <p:cNvPr id="117" name="Пятиугольник 116"/>
          <p:cNvSpPr/>
          <p:nvPr/>
        </p:nvSpPr>
        <p:spPr>
          <a:xfrm>
            <a:off x="5142983" y="1621659"/>
            <a:ext cx="6581054" cy="3835601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/>
          <p:cNvGrpSpPr>
            <a:grpSpLocks noChangeAspect="1"/>
          </p:cNvGrpSpPr>
          <p:nvPr/>
        </p:nvGrpSpPr>
        <p:grpSpPr>
          <a:xfrm>
            <a:off x="11724037" y="3387638"/>
            <a:ext cx="303642" cy="303642"/>
            <a:chOff x="852900" y="3546674"/>
            <a:chExt cx="460800" cy="460800"/>
          </a:xfrm>
        </p:grpSpPr>
        <p:sp>
          <p:nvSpPr>
            <p:cNvPr id="119" name="Овал 11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6742" y="2046919"/>
            <a:ext cx="5005786" cy="523220"/>
            <a:chOff x="20538" y="4604201"/>
            <a:chExt cx="5005786" cy="523220"/>
          </a:xfrm>
        </p:grpSpPr>
        <p:sp>
          <p:nvSpPr>
            <p:cNvPr id="122" name="TextBox 121"/>
            <p:cNvSpPr txBox="1"/>
            <p:nvPr/>
          </p:nvSpPr>
          <p:spPr>
            <a:xfrm>
              <a:off x="277922" y="4604201"/>
              <a:ext cx="474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Используйте итоговые показатели плана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– графика закупок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для принятия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решения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Группа 12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25" name="Овал 12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4114" name="Группа 4113"/>
          <p:cNvGrpSpPr/>
          <p:nvPr/>
        </p:nvGrpSpPr>
        <p:grpSpPr>
          <a:xfrm>
            <a:off x="5259140" y="2544685"/>
            <a:ext cx="4427904" cy="424417"/>
            <a:chOff x="5267028" y="2430701"/>
            <a:chExt cx="4427904" cy="424417"/>
          </a:xfrm>
        </p:grpSpPr>
        <p:sp>
          <p:nvSpPr>
            <p:cNvPr id="127" name="Пятиугольник 126"/>
            <p:cNvSpPr/>
            <p:nvPr/>
          </p:nvSpPr>
          <p:spPr>
            <a:xfrm>
              <a:off x="5267028" y="2430701"/>
              <a:ext cx="4124262" cy="424417"/>
            </a:xfrm>
            <a:prstGeom prst="homePlate">
              <a:avLst>
                <a:gd name="adj" fmla="val 22298"/>
              </a:avLst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Группа 127"/>
            <p:cNvGrpSpPr>
              <a:grpSpLocks noChangeAspect="1"/>
            </p:cNvGrpSpPr>
            <p:nvPr/>
          </p:nvGrpSpPr>
          <p:grpSpPr>
            <a:xfrm>
              <a:off x="9391290" y="2491088"/>
              <a:ext cx="303642" cy="303642"/>
              <a:chOff x="852900" y="3546674"/>
              <a:chExt cx="460800" cy="46080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002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Скругленный прямоугольник 12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E68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135" name="Группа 134"/>
          <p:cNvGrpSpPr/>
          <p:nvPr/>
        </p:nvGrpSpPr>
        <p:grpSpPr>
          <a:xfrm>
            <a:off x="5282102" y="3892062"/>
            <a:ext cx="4427904" cy="424417"/>
            <a:chOff x="5267028" y="2430701"/>
            <a:chExt cx="4427904" cy="424417"/>
          </a:xfrm>
        </p:grpSpPr>
        <p:sp>
          <p:nvSpPr>
            <p:cNvPr id="136" name="Пятиугольник 135"/>
            <p:cNvSpPr/>
            <p:nvPr/>
          </p:nvSpPr>
          <p:spPr>
            <a:xfrm>
              <a:off x="5267028" y="2430701"/>
              <a:ext cx="4124262" cy="424417"/>
            </a:xfrm>
            <a:prstGeom prst="homePlate">
              <a:avLst>
                <a:gd name="adj" fmla="val 22298"/>
              </a:avLst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7" name="Группа 136"/>
            <p:cNvGrpSpPr>
              <a:grpSpLocks noChangeAspect="1"/>
            </p:cNvGrpSpPr>
            <p:nvPr/>
          </p:nvGrpSpPr>
          <p:grpSpPr>
            <a:xfrm>
              <a:off x="9391290" y="2491088"/>
              <a:ext cx="303642" cy="303642"/>
              <a:chOff x="852900" y="3546674"/>
              <a:chExt cx="460800" cy="460800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002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E68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140" name="Группа 139"/>
          <p:cNvGrpSpPr/>
          <p:nvPr/>
        </p:nvGrpSpPr>
        <p:grpSpPr>
          <a:xfrm>
            <a:off x="5282102" y="4975055"/>
            <a:ext cx="4427904" cy="424417"/>
            <a:chOff x="5267028" y="2430701"/>
            <a:chExt cx="4427904" cy="424417"/>
          </a:xfrm>
        </p:grpSpPr>
        <p:sp>
          <p:nvSpPr>
            <p:cNvPr id="141" name="Пятиугольник 140"/>
            <p:cNvSpPr/>
            <p:nvPr/>
          </p:nvSpPr>
          <p:spPr>
            <a:xfrm>
              <a:off x="5267028" y="2430701"/>
              <a:ext cx="4124262" cy="424417"/>
            </a:xfrm>
            <a:prstGeom prst="homePlate">
              <a:avLst>
                <a:gd name="adj" fmla="val 22298"/>
              </a:avLst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2" name="Группа 141"/>
            <p:cNvGrpSpPr>
              <a:grpSpLocks noChangeAspect="1"/>
            </p:cNvGrpSpPr>
            <p:nvPr/>
          </p:nvGrpSpPr>
          <p:grpSpPr>
            <a:xfrm>
              <a:off x="9391290" y="2491088"/>
              <a:ext cx="303642" cy="303642"/>
              <a:chOff x="852900" y="3546674"/>
              <a:chExt cx="460800" cy="460800"/>
            </a:xfrm>
          </p:grpSpPr>
          <p:sp>
            <p:nvSpPr>
              <p:cNvPr id="143" name="Овал 142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002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E68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26742" y="2605072"/>
            <a:ext cx="5005786" cy="738664"/>
            <a:chOff x="20538" y="4604201"/>
            <a:chExt cx="5005786" cy="738664"/>
          </a:xfrm>
        </p:grpSpPr>
        <p:sp>
          <p:nvSpPr>
            <p:cNvPr id="146" name="TextBox 145"/>
            <p:cNvSpPr txBox="1"/>
            <p:nvPr/>
          </p:nvSpPr>
          <p:spPr>
            <a:xfrm>
              <a:off x="277922" y="4604201"/>
              <a:ext cx="4748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Выберите итоговый результат контроля по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плану – графику закупок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: «Контроль пройден»,  «Контроль не пройден».  Напишите комментарий при необходимости</a:t>
              </a: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Группа 147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49" name="Овал 14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sp>
        <p:nvSpPr>
          <p:cNvPr id="152" name="Пятиугольник 151"/>
          <p:cNvSpPr/>
          <p:nvPr/>
        </p:nvSpPr>
        <p:spPr>
          <a:xfrm>
            <a:off x="5282101" y="5827880"/>
            <a:ext cx="4148983" cy="551239"/>
          </a:xfrm>
          <a:prstGeom prst="homePlate">
            <a:avLst>
              <a:gd name="adj" fmla="val 22298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" name="Группа 152"/>
          <p:cNvGrpSpPr>
            <a:grpSpLocks noChangeAspect="1"/>
          </p:cNvGrpSpPr>
          <p:nvPr/>
        </p:nvGrpSpPr>
        <p:grpSpPr>
          <a:xfrm>
            <a:off x="9431085" y="5955412"/>
            <a:ext cx="303642" cy="303642"/>
            <a:chOff x="852900" y="3546674"/>
            <a:chExt cx="460800" cy="460800"/>
          </a:xfrm>
        </p:grpSpPr>
        <p:sp>
          <p:nvSpPr>
            <p:cNvPr id="154" name="Овал 15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26742" y="3352132"/>
            <a:ext cx="5005786" cy="738664"/>
            <a:chOff x="20538" y="4604201"/>
            <a:chExt cx="5005786" cy="738664"/>
          </a:xfrm>
        </p:grpSpPr>
        <p:sp>
          <p:nvSpPr>
            <p:cNvPr id="157" name="TextBox 156"/>
            <p:cNvSpPr txBox="1"/>
            <p:nvPr/>
          </p:nvSpPr>
          <p:spPr>
            <a:xfrm>
              <a:off x="277922" y="4604201"/>
              <a:ext cx="4748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Используйте кнопку «Сформировать результаты контроля» для формирования, подписания результатов контроля и направления их в ЛК Заказчика</a:t>
              </a: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Группа 158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60" name="Овал 159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sp>
        <p:nvSpPr>
          <p:cNvPr id="163" name="Пятиугольник 162"/>
          <p:cNvSpPr/>
          <p:nvPr/>
        </p:nvSpPr>
        <p:spPr>
          <a:xfrm flipH="1">
            <a:off x="10231667" y="5851097"/>
            <a:ext cx="1804638" cy="551239"/>
          </a:xfrm>
          <a:prstGeom prst="homePlate">
            <a:avLst>
              <a:gd name="adj" fmla="val 22298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4" name="Группа 163"/>
          <p:cNvGrpSpPr>
            <a:grpSpLocks noChangeAspect="1"/>
          </p:cNvGrpSpPr>
          <p:nvPr/>
        </p:nvGrpSpPr>
        <p:grpSpPr>
          <a:xfrm>
            <a:off x="9927133" y="5974895"/>
            <a:ext cx="303642" cy="303642"/>
            <a:chOff x="852900" y="3546674"/>
            <a:chExt cx="460800" cy="460800"/>
          </a:xfrm>
        </p:grpSpPr>
        <p:sp>
          <p:nvSpPr>
            <p:cNvPr id="165" name="Овал 164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Скругленный прямоугольник 165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4152" name="Группа 4151"/>
          <p:cNvGrpSpPr/>
          <p:nvPr/>
        </p:nvGrpSpPr>
        <p:grpSpPr>
          <a:xfrm>
            <a:off x="5852901" y="6103499"/>
            <a:ext cx="4844594" cy="749141"/>
            <a:chOff x="5852901" y="6103499"/>
            <a:chExt cx="4844594" cy="749141"/>
          </a:xfrm>
        </p:grpSpPr>
        <p:cxnSp>
          <p:nvCxnSpPr>
            <p:cNvPr id="4117" name="Прямая соединительная линия 4116"/>
            <p:cNvCxnSpPr/>
            <p:nvPr/>
          </p:nvCxnSpPr>
          <p:spPr>
            <a:xfrm>
              <a:off x="10697493" y="6259054"/>
              <a:ext cx="0" cy="298862"/>
            </a:xfrm>
            <a:prstGeom prst="lin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19" name="Прямая соединительная линия 4118"/>
            <p:cNvCxnSpPr/>
            <p:nvPr/>
          </p:nvCxnSpPr>
          <p:spPr>
            <a:xfrm flipH="1">
              <a:off x="6004722" y="6557916"/>
              <a:ext cx="4692773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head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146" name="Группа 4145"/>
            <p:cNvGrpSpPr/>
            <p:nvPr/>
          </p:nvGrpSpPr>
          <p:grpSpPr>
            <a:xfrm>
              <a:off x="6088112" y="6103499"/>
              <a:ext cx="917275" cy="454417"/>
              <a:chOff x="6096000" y="5989515"/>
              <a:chExt cx="917275" cy="454417"/>
            </a:xfrm>
          </p:grpSpPr>
          <p:cxnSp>
            <p:nvCxnSpPr>
              <p:cNvPr id="4143" name="Прямая соединительная линия 4142"/>
              <p:cNvCxnSpPr/>
              <p:nvPr/>
            </p:nvCxnSpPr>
            <p:spPr>
              <a:xfrm>
                <a:off x="6096000" y="5989515"/>
                <a:ext cx="917275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45" name="Прямая со стрелкой 4144"/>
              <p:cNvCxnSpPr/>
              <p:nvPr/>
            </p:nvCxnSpPr>
            <p:spPr>
              <a:xfrm>
                <a:off x="7013275" y="5989515"/>
                <a:ext cx="0" cy="454417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0" name="Группа 199"/>
            <p:cNvGrpSpPr>
              <a:grpSpLocks noChangeAspect="1"/>
            </p:cNvGrpSpPr>
            <p:nvPr/>
          </p:nvGrpSpPr>
          <p:grpSpPr>
            <a:xfrm>
              <a:off x="6853566" y="6548998"/>
              <a:ext cx="303642" cy="303642"/>
              <a:chOff x="852900" y="3546674"/>
              <a:chExt cx="460800" cy="460800"/>
            </a:xfrm>
          </p:grpSpPr>
          <p:sp>
            <p:nvSpPr>
              <p:cNvPr id="201" name="Овал 200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002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Скругленный прямоугольник 201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E68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4" name="Группа 203"/>
            <p:cNvGrpSpPr/>
            <p:nvPr/>
          </p:nvGrpSpPr>
          <p:grpSpPr>
            <a:xfrm flipH="1">
              <a:off x="6004722" y="6256133"/>
              <a:ext cx="843092" cy="301784"/>
              <a:chOff x="6096000" y="5989515"/>
              <a:chExt cx="917275" cy="454417"/>
            </a:xfrm>
          </p:grpSpPr>
          <p:cxnSp>
            <p:nvCxnSpPr>
              <p:cNvPr id="205" name="Прямая соединительная линия 204"/>
              <p:cNvCxnSpPr/>
              <p:nvPr/>
            </p:nvCxnSpPr>
            <p:spPr>
              <a:xfrm>
                <a:off x="6096000" y="5989515"/>
                <a:ext cx="917275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head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Прямая со стрелкой 205"/>
              <p:cNvCxnSpPr/>
              <p:nvPr/>
            </p:nvCxnSpPr>
            <p:spPr>
              <a:xfrm>
                <a:off x="7013275" y="5989515"/>
                <a:ext cx="0" cy="454417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headEnd type="none" w="med" len="med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7" name="Группа 206"/>
            <p:cNvGrpSpPr>
              <a:grpSpLocks noChangeAspect="1"/>
            </p:cNvGrpSpPr>
            <p:nvPr/>
          </p:nvGrpSpPr>
          <p:grpSpPr>
            <a:xfrm>
              <a:off x="5852901" y="6548998"/>
              <a:ext cx="303642" cy="303642"/>
              <a:chOff x="852900" y="3546674"/>
              <a:chExt cx="460800" cy="460800"/>
            </a:xfrm>
          </p:grpSpPr>
          <p:sp>
            <p:nvSpPr>
              <p:cNvPr id="208" name="Овал 207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002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Скругленный прямоугольник 208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E68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grpSp>
        <p:nvGrpSpPr>
          <p:cNvPr id="211" name="Группа 210"/>
          <p:cNvGrpSpPr/>
          <p:nvPr/>
        </p:nvGrpSpPr>
        <p:grpSpPr>
          <a:xfrm>
            <a:off x="26742" y="4104270"/>
            <a:ext cx="5005786" cy="523220"/>
            <a:chOff x="20538" y="4604201"/>
            <a:chExt cx="5005786" cy="523220"/>
          </a:xfrm>
        </p:grpSpPr>
        <p:sp>
          <p:nvSpPr>
            <p:cNvPr id="212" name="TextBox 211"/>
            <p:cNvSpPr txBox="1"/>
            <p:nvPr/>
          </p:nvSpPr>
          <p:spPr>
            <a:xfrm>
              <a:off x="277922" y="4604201"/>
              <a:ext cx="474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400" b="1" u="sng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уведомления о соответствии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контролируемой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информации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Группа 21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15" name="Овал 21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Скругленный прямоугольник 21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grpSp>
        <p:nvGrpSpPr>
          <p:cNvPr id="218" name="Группа 217"/>
          <p:cNvGrpSpPr/>
          <p:nvPr/>
        </p:nvGrpSpPr>
        <p:grpSpPr>
          <a:xfrm>
            <a:off x="0" y="4646396"/>
            <a:ext cx="5032528" cy="545559"/>
            <a:chOff x="20538" y="4627548"/>
            <a:chExt cx="5032528" cy="545559"/>
          </a:xfrm>
        </p:grpSpPr>
        <p:sp>
          <p:nvSpPr>
            <p:cNvPr id="219" name="TextBox 218"/>
            <p:cNvSpPr txBox="1"/>
            <p:nvPr/>
          </p:nvSpPr>
          <p:spPr>
            <a:xfrm>
              <a:off x="304664" y="4649887"/>
              <a:ext cx="474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протокола несоответствия контролируемой </a:t>
              </a:r>
              <a:r>
                <a:rPr lang="ru-RU" sz="14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информации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Группа 220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22" name="Овал 22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Скругленный прямоугольник 22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86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5631" y="1145553"/>
            <a:ext cx="6034684" cy="595292"/>
            <a:chOff x="-15631" y="1145553"/>
            <a:chExt cx="6034684" cy="595292"/>
          </a:xfrm>
        </p:grpSpPr>
        <p:sp>
          <p:nvSpPr>
            <p:cNvPr id="6" name="Пятиугольник 5"/>
            <p:cNvSpPr/>
            <p:nvPr/>
          </p:nvSpPr>
          <p:spPr>
            <a:xfrm rot="5400000">
              <a:off x="2711507" y="-1566702"/>
              <a:ext cx="595292" cy="6019801"/>
            </a:xfrm>
            <a:prstGeom prst="homePlate">
              <a:avLst>
                <a:gd name="adj" fmla="val 19585"/>
              </a:avLst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5631" y="1145735"/>
              <a:ext cx="6019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Уведомление о соответствии контролируемой информации требованиям, установленным  </a:t>
              </a:r>
              <a:r>
                <a:rPr lang="ru-RU" sz="1200" b="1" dirty="0">
                  <a:solidFill>
                    <a:schemeClr val="bg1"/>
                  </a:solidFill>
                  <a:latin typeface="Open Sans Condensed Light" charset="0"/>
                </a:rPr>
                <a:t>частью 5 статьи 99 Закона № 44-ФЗ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56566" y="1145552"/>
            <a:ext cx="6034684" cy="595292"/>
            <a:chOff x="-15631" y="1145553"/>
            <a:chExt cx="6034684" cy="595292"/>
          </a:xfrm>
        </p:grpSpPr>
        <p:sp>
          <p:nvSpPr>
            <p:cNvPr id="9" name="Пятиугольник 8"/>
            <p:cNvSpPr/>
            <p:nvPr/>
          </p:nvSpPr>
          <p:spPr>
            <a:xfrm rot="5400000">
              <a:off x="2711507" y="-1566702"/>
              <a:ext cx="595292" cy="6019801"/>
            </a:xfrm>
            <a:prstGeom prst="homePlate">
              <a:avLst>
                <a:gd name="adj" fmla="val 19585"/>
              </a:avLst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5631" y="1145735"/>
              <a:ext cx="6019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Протокол о несоответствии  контролируемой  информации требованиям, </a:t>
              </a:r>
              <a:r>
                <a:rPr lang="ru-RU" sz="1200" b="1" dirty="0">
                  <a:solidFill>
                    <a:schemeClr val="bg1"/>
                  </a:solidFill>
                  <a:latin typeface="Open Sans Condensed Light" charset="0"/>
                </a:rPr>
                <a:t>установленным  частью 5 статьи 99 Закона № </a:t>
              </a:r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44-ФЗ</a:t>
              </a:r>
              <a:endParaRPr lang="ru-RU" sz="1200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7934325" y="96869"/>
            <a:ext cx="4203243" cy="5889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/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Формирование результатов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  <a:ea typeface="+mn-ea"/>
                <a:cs typeface="Arial" charset="0"/>
              </a:rPr>
              <a:t>контроля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8" y="1809750"/>
            <a:ext cx="3889130" cy="502696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80" y="1809749"/>
            <a:ext cx="5338768" cy="502696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18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870" y="3842434"/>
            <a:ext cx="460800" cy="460800"/>
            <a:chOff x="852900" y="3546674"/>
            <a:chExt cx="460800" cy="460800"/>
          </a:xfrm>
        </p:grpSpPr>
        <p:sp>
          <p:nvSpPr>
            <p:cNvPr id="18" name="Овал 1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30400" y="3878837"/>
            <a:ext cx="5978872" cy="0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71" y="1361388"/>
            <a:ext cx="62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Извещений, проекта контракта, заключаемого с ЕП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3919533" y="3878837"/>
            <a:ext cx="1477176" cy="749097"/>
            <a:chOff x="3996118" y="2870810"/>
            <a:chExt cx="1758543" cy="89178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159281" y="2988418"/>
              <a:ext cx="1595380" cy="66393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682301" y="3044072"/>
              <a:ext cx="1072360" cy="6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ЗАКАЗ</a:t>
              </a:r>
              <a:r>
                <a:rPr lang="ru-RU" sz="13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ч</a:t>
              </a:r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ИКИ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charset="0"/>
                </a:rPr>
                <a:t>ФОИВ, ФКУ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sp>
        <p:nvSpPr>
          <p:cNvPr id="30" name="Блок-схема: альтернативный процесс 29"/>
          <p:cNvSpPr/>
          <p:nvPr/>
        </p:nvSpPr>
        <p:spPr>
          <a:xfrm>
            <a:off x="316813" y="1842233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извещении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0390" y="1836688"/>
            <a:ext cx="2387199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ПГЗ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316813" y="2522674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НМцК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в извещении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0390" y="2517129"/>
            <a:ext cx="2387199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НМцК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в ПГЗ, за исключением «особых» закупок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324012" y="3199815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НМцК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в извещении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7589" y="3194270"/>
            <a:ext cx="2387199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НМцК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в ПГЗ, для «особых»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закупок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3197" y="3912634"/>
            <a:ext cx="35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Дополнительный контроль Извещений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319158" y="4711459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Принимаемое БО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2736" y="4705914"/>
            <a:ext cx="1191254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 наличии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5394" y="241067"/>
            <a:ext cx="7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Извещения о закупке, документации о закупке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55813" y="1436859"/>
            <a:ext cx="5529138" cy="2587518"/>
            <a:chOff x="6415595" y="1561443"/>
            <a:chExt cx="5469356" cy="242999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459"/>
            <a:stretch/>
          </p:blipFill>
          <p:spPr bwMode="auto">
            <a:xfrm>
              <a:off x="6415595" y="1561443"/>
              <a:ext cx="5469356" cy="242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Овал 52"/>
            <p:cNvSpPr/>
            <p:nvPr/>
          </p:nvSpPr>
          <p:spPr>
            <a:xfrm>
              <a:off x="6670971" y="3415882"/>
              <a:ext cx="322953" cy="23066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7700649" y="3432197"/>
              <a:ext cx="322953" cy="23066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2434281" y="3235757"/>
            <a:ext cx="479525" cy="453742"/>
            <a:chOff x="4272756" y="3912972"/>
            <a:chExt cx="592614" cy="887336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272756" y="4396641"/>
              <a:ext cx="570150" cy="403667"/>
            </a:xfrm>
            <a:prstGeom prst="line">
              <a:avLst/>
            </a:prstGeom>
            <a:ln w="10477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4376953" y="3912972"/>
              <a:ext cx="488417" cy="617839"/>
              <a:chOff x="4400769" y="3750447"/>
              <a:chExt cx="488417" cy="77255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400769" y="4111961"/>
                <a:ext cx="482504" cy="41104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-120000" flipV="1">
                <a:off x="4406682" y="3750447"/>
                <a:ext cx="482504" cy="347269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/>
          <p:cNvGrpSpPr/>
          <p:nvPr/>
        </p:nvGrpSpPr>
        <p:grpSpPr>
          <a:xfrm>
            <a:off x="2434281" y="2037784"/>
            <a:ext cx="502508" cy="142841"/>
            <a:chOff x="6590270" y="5669276"/>
            <a:chExt cx="502508" cy="14284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2438400" y="2714066"/>
            <a:ext cx="502508" cy="142841"/>
            <a:chOff x="6590270" y="5669276"/>
            <a:chExt cx="502508" cy="142841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2413658" y="4902851"/>
            <a:ext cx="502508" cy="142841"/>
            <a:chOff x="6590270" y="5669276"/>
            <a:chExt cx="502508" cy="14284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140390" y="5932912"/>
            <a:ext cx="4052406" cy="540465"/>
            <a:chOff x="3140390" y="5669276"/>
            <a:chExt cx="4052406" cy="540465"/>
          </a:xfrm>
        </p:grpSpPr>
        <p:sp>
          <p:nvSpPr>
            <p:cNvPr id="49" name="Блок-схема: альтернативный процесс 48"/>
            <p:cNvSpPr/>
            <p:nvPr/>
          </p:nvSpPr>
          <p:spPr>
            <a:xfrm>
              <a:off x="3140390" y="5669276"/>
              <a:ext cx="1529501" cy="533945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Сумма принимаемого БО</a:t>
              </a:r>
              <a:endPara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endParaRPr>
            </a:p>
          </p:txBody>
        </p:sp>
        <p:sp>
          <p:nvSpPr>
            <p:cNvPr id="50" name="Блок-схема: альтернативный процесс 49"/>
            <p:cNvSpPr/>
            <p:nvPr/>
          </p:nvSpPr>
          <p:spPr>
            <a:xfrm>
              <a:off x="5518831" y="5675796"/>
              <a:ext cx="1673965" cy="533945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НМцК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 в извещении</a:t>
              </a:r>
              <a:endPara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endParaRP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4831464" y="5864827"/>
              <a:ext cx="502508" cy="142841"/>
              <a:chOff x="6590270" y="5669276"/>
              <a:chExt cx="502508" cy="142841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6590270" y="5669276"/>
                <a:ext cx="502508" cy="0"/>
              </a:xfrm>
              <a:prstGeom prst="line">
                <a:avLst/>
              </a:prstGeom>
              <a:ln w="11112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6590270" y="5812117"/>
                <a:ext cx="502508" cy="0"/>
              </a:xfrm>
              <a:prstGeom prst="line">
                <a:avLst/>
              </a:prstGeom>
              <a:ln w="11112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Штриховая стрелка вправо 68"/>
          <p:cNvSpPr>
            <a:spLocks noChangeAspect="1"/>
          </p:cNvSpPr>
          <p:nvPr/>
        </p:nvSpPr>
        <p:spPr>
          <a:xfrm rot="5400000">
            <a:off x="3447826" y="5188681"/>
            <a:ext cx="581073" cy="753428"/>
          </a:xfrm>
          <a:prstGeom prst="stripedRightArrow">
            <a:avLst>
              <a:gd name="adj1" fmla="val 50000"/>
              <a:gd name="adj2" fmla="val 4938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39419" y="20665"/>
            <a:ext cx="7353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Контроль соответствия информации об ИКЗ и объеме ФО, содержащейся в Извещениях об осуществлении закупок и информации, содержащейся в планах- графиках </a:t>
            </a:r>
            <a:endParaRPr lang="ru-RU" sz="19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4" y="1143450"/>
            <a:ext cx="5056955" cy="2894261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ятиугольник 14"/>
          <p:cNvSpPr/>
          <p:nvPr/>
        </p:nvSpPr>
        <p:spPr>
          <a:xfrm>
            <a:off x="5238109" y="1143450"/>
            <a:ext cx="301416" cy="2894261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6" y="697773"/>
            <a:ext cx="66532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7586" y="4132447"/>
            <a:ext cx="5521939" cy="461665"/>
            <a:chOff x="20538" y="4604201"/>
            <a:chExt cx="552193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77921" y="4604201"/>
              <a:ext cx="5264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Возможность просмотра показателей извещения об осуществлении закупки, подлежащих контролю,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 также плана- графика закупок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-1735" y="4733570"/>
            <a:ext cx="5541260" cy="646331"/>
            <a:chOff x="20538" y="4604201"/>
            <a:chExt cx="554126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77922" y="4604201"/>
              <a:ext cx="5283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Соответствие начальной (максимальной) цены контракта по идентификационным кодам закупки: ИКЗ, </a:t>
              </a:r>
              <a:r>
                <a:rPr lang="ru-RU" sz="1200" b="1" dirty="0" err="1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НМцК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,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сумма принимаемого 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БО (для Заказчиков,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являющихся органами власти или 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казёнными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учреждениями)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2147" y="5733615"/>
            <a:ext cx="5539524" cy="461665"/>
            <a:chOff x="20538" y="4604201"/>
            <a:chExt cx="5539524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7921" y="4604201"/>
              <a:ext cx="528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Выберите итоговый результат контроля по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плану – графику закупок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: «Контроль пройден»,  «Контроль не пройден».  Напишите комментарий при необходимости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sp>
        <p:nvSpPr>
          <p:cNvPr id="37" name="Пятиугольник 36"/>
          <p:cNvSpPr/>
          <p:nvPr/>
        </p:nvSpPr>
        <p:spPr>
          <a:xfrm>
            <a:off x="307255" y="2052981"/>
            <a:ext cx="4135349" cy="1984730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4442604" y="2893525"/>
            <a:ext cx="303642" cy="303642"/>
            <a:chOff x="852900" y="3546674"/>
            <a:chExt cx="460800" cy="460800"/>
          </a:xfrm>
        </p:grpSpPr>
        <p:sp>
          <p:nvSpPr>
            <p:cNvPr id="39" name="Овал 3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42" name="Пятиугольник 41"/>
          <p:cNvSpPr/>
          <p:nvPr/>
        </p:nvSpPr>
        <p:spPr>
          <a:xfrm>
            <a:off x="5539526" y="697773"/>
            <a:ext cx="5467780" cy="2813178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11007306" y="1901160"/>
            <a:ext cx="303642" cy="303642"/>
            <a:chOff x="852900" y="3546674"/>
            <a:chExt cx="460800" cy="460800"/>
          </a:xfrm>
        </p:grpSpPr>
        <p:sp>
          <p:nvSpPr>
            <p:cNvPr id="44" name="Овал 4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Пятиугольник 47"/>
          <p:cNvSpPr/>
          <p:nvPr/>
        </p:nvSpPr>
        <p:spPr>
          <a:xfrm>
            <a:off x="5542653" y="3630317"/>
            <a:ext cx="3106048" cy="992365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5542653" y="1276350"/>
            <a:ext cx="3323480" cy="776632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8866132" y="1450310"/>
            <a:ext cx="303642" cy="303642"/>
            <a:chOff x="852900" y="3546674"/>
            <a:chExt cx="460800" cy="460800"/>
          </a:xfrm>
        </p:grpSpPr>
        <p:sp>
          <p:nvSpPr>
            <p:cNvPr id="51" name="Овал 50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412" y="5344968"/>
            <a:ext cx="5588804" cy="326989"/>
            <a:chOff x="20538" y="4604201"/>
            <a:chExt cx="5588804" cy="326989"/>
          </a:xfrm>
        </p:grpSpPr>
        <p:sp>
          <p:nvSpPr>
            <p:cNvPr id="54" name="TextBox 53"/>
            <p:cNvSpPr txBox="1"/>
            <p:nvPr/>
          </p:nvSpPr>
          <p:spPr>
            <a:xfrm>
              <a:off x="277921" y="4604201"/>
              <a:ext cx="5331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Необходим визуальный контроль по принимаемым БО, формируемым в АСФК 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59" name="Группа 58"/>
          <p:cNvGrpSpPr>
            <a:grpSpLocks noChangeAspect="1"/>
          </p:cNvGrpSpPr>
          <p:nvPr/>
        </p:nvGrpSpPr>
        <p:grpSpPr>
          <a:xfrm>
            <a:off x="8667194" y="3980626"/>
            <a:ext cx="303642" cy="303642"/>
            <a:chOff x="852900" y="3546674"/>
            <a:chExt cx="460800" cy="460800"/>
          </a:xfrm>
        </p:grpSpPr>
        <p:sp>
          <p:nvSpPr>
            <p:cNvPr id="60" name="Овал 5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0412" y="6195280"/>
            <a:ext cx="5539524" cy="461665"/>
            <a:chOff x="20538" y="4604201"/>
            <a:chExt cx="553952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7921" y="4604201"/>
              <a:ext cx="528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Используйте кнопку «Сформировать результаты контроля» для формирования, подписания результатов контроля и направления их в ЛК Заказчика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Группа 64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68" name="Пятиугольник 67"/>
          <p:cNvSpPr/>
          <p:nvPr/>
        </p:nvSpPr>
        <p:spPr>
          <a:xfrm flipH="1">
            <a:off x="9772649" y="3630317"/>
            <a:ext cx="2394359" cy="970905"/>
          </a:xfrm>
          <a:prstGeom prst="homePlate">
            <a:avLst>
              <a:gd name="adj" fmla="val 1346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>
            <a:grpSpLocks noChangeAspect="1"/>
          </p:cNvGrpSpPr>
          <p:nvPr/>
        </p:nvGrpSpPr>
        <p:grpSpPr>
          <a:xfrm>
            <a:off x="9449610" y="3963948"/>
            <a:ext cx="303642" cy="303642"/>
            <a:chOff x="852900" y="3546674"/>
            <a:chExt cx="460800" cy="460800"/>
          </a:xfrm>
        </p:grpSpPr>
        <p:sp>
          <p:nvSpPr>
            <p:cNvPr id="70" name="Овал 6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1053564" y="4527388"/>
            <a:ext cx="0" cy="298862"/>
          </a:xfrm>
          <a:prstGeom prst="line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5738891" y="4803175"/>
            <a:ext cx="5314673" cy="0"/>
          </a:xfrm>
          <a:prstGeom prst="line">
            <a:avLst/>
          </a:prstGeom>
          <a:noFill/>
          <a:ln w="19050">
            <a:solidFill>
              <a:srgbClr val="FF9900"/>
            </a:solidFill>
            <a:head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5822280" y="4054034"/>
            <a:ext cx="917275" cy="749141"/>
            <a:chOff x="6096000" y="5989515"/>
            <a:chExt cx="917275" cy="749141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7013275" y="5989515"/>
              <a:ext cx="0" cy="749141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6" name="Группа 75"/>
          <p:cNvGrpSpPr>
            <a:grpSpLocks noChangeAspect="1"/>
          </p:cNvGrpSpPr>
          <p:nvPr/>
        </p:nvGrpSpPr>
        <p:grpSpPr>
          <a:xfrm>
            <a:off x="6595269" y="4801332"/>
            <a:ext cx="303642" cy="303642"/>
            <a:chOff x="852900" y="3546674"/>
            <a:chExt cx="460800" cy="460800"/>
          </a:xfrm>
        </p:grpSpPr>
        <p:sp>
          <p:nvSpPr>
            <p:cNvPr id="83" name="Овал 8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 flipH="1">
            <a:off x="5738890" y="4206666"/>
            <a:ext cx="843092" cy="594664"/>
            <a:chOff x="6096000" y="5989515"/>
            <a:chExt cx="917275" cy="895427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H="1">
              <a:off x="7013274" y="5989515"/>
              <a:ext cx="1" cy="895427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8" name="Группа 77"/>
          <p:cNvGrpSpPr>
            <a:grpSpLocks noChangeAspect="1"/>
          </p:cNvGrpSpPr>
          <p:nvPr/>
        </p:nvGrpSpPr>
        <p:grpSpPr>
          <a:xfrm>
            <a:off x="5587070" y="4801330"/>
            <a:ext cx="303642" cy="303642"/>
            <a:chOff x="852900" y="3546674"/>
            <a:chExt cx="460800" cy="460800"/>
          </a:xfrm>
        </p:grpSpPr>
        <p:sp>
          <p:nvSpPr>
            <p:cNvPr id="79" name="Овал 7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587070" y="5246837"/>
            <a:ext cx="6357280" cy="861774"/>
            <a:chOff x="5587070" y="5246837"/>
            <a:chExt cx="6357280" cy="861774"/>
          </a:xfrm>
        </p:grpSpPr>
        <p:sp>
          <p:nvSpPr>
            <p:cNvPr id="91" name="TextBox 90"/>
            <p:cNvSpPr txBox="1"/>
            <p:nvPr/>
          </p:nvSpPr>
          <p:spPr>
            <a:xfrm>
              <a:off x="5844454" y="5246837"/>
              <a:ext cx="60998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000" b="1" u="sng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уведомления о соответствии </a:t>
              </a:r>
              <a:r>
                <a:rPr lang="ru-RU" sz="10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контролируемой информации о соответствии контролируемой информации о соответствии контролируемой информации в случае соответствия НМЦК и ИКЗ в извещении об осуществлении закупки и размещенной версии ПГЗ, при отсутствии для действующего размещенного ПЗ утвержденного протокола несоответствия в связи с отзывом средств, а также (для федеральных казенных учреждений и федеральных органов исполнительной власти) при условии наличия признака указания номера принимаемого БО в автоматическом режиме</a:t>
              </a:r>
              <a:endParaRPr lang="ru-RU" sz="10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5709502" y="5270184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Группа 92"/>
            <p:cNvGrpSpPr>
              <a:grpSpLocks noChangeAspect="1"/>
            </p:cNvGrpSpPr>
            <p:nvPr/>
          </p:nvGrpSpPr>
          <p:grpSpPr>
            <a:xfrm>
              <a:off x="5587070" y="5270184"/>
              <a:ext cx="303642" cy="303642"/>
              <a:chOff x="852900" y="3546674"/>
              <a:chExt cx="460800" cy="460800"/>
            </a:xfrm>
          </p:grpSpPr>
          <p:sp>
            <p:nvSpPr>
              <p:cNvPr id="94" name="Овал 93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6" name="Группа 95"/>
          <p:cNvGrpSpPr/>
          <p:nvPr/>
        </p:nvGrpSpPr>
        <p:grpSpPr>
          <a:xfrm>
            <a:off x="5586906" y="6148716"/>
            <a:ext cx="6398204" cy="553998"/>
            <a:chOff x="20538" y="4604201"/>
            <a:chExt cx="6398204" cy="553998"/>
          </a:xfrm>
        </p:grpSpPr>
        <p:sp>
          <p:nvSpPr>
            <p:cNvPr id="97" name="TextBox 96"/>
            <p:cNvSpPr txBox="1"/>
            <p:nvPr/>
          </p:nvSpPr>
          <p:spPr>
            <a:xfrm>
              <a:off x="277922" y="4604201"/>
              <a:ext cx="6140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0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протокола несоответствия</a:t>
              </a:r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контроля в случае несоответствия </a:t>
              </a:r>
              <a:r>
                <a:rPr lang="ru-RU" sz="1000" b="1" dirty="0" err="1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НМцК</a:t>
              </a:r>
              <a:r>
                <a:rPr lang="ru-RU" sz="10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</a:t>
              </a:r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 ИКЗ в извещении об осуществлении закупки и размещенной версии ПГЗ или при наличии для действующего размещенного ПЗ утвержденного протокола несоответствия в связи с отзывом средств, а также если в извещении отсутствует связь с позицией плана-графика</a:t>
              </a: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Группа 98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</p:grpSp>
      <p:sp>
        <p:nvSpPr>
          <p:cNvPr id="105" name="Блок-схема: альтернативный процесс 104"/>
          <p:cNvSpPr/>
          <p:nvPr/>
        </p:nvSpPr>
        <p:spPr>
          <a:xfrm>
            <a:off x="6096000" y="1143450"/>
            <a:ext cx="545528" cy="487158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5678116" y="2663751"/>
            <a:ext cx="545528" cy="487158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2324" y="6477016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2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394" y="158688"/>
            <a:ext cx="7934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Плана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закупок, </a:t>
            </a:r>
          </a:p>
          <a:p>
            <a:pPr algn="r"/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сформированного по форме плана закупок товаров, работ, услуг для обеспечения федеральных нужд, утвержденной постановлением Правительства Российской Федерации от 15 июня 2015 г.  №552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617569"/>
            <a:ext cx="460800" cy="460800"/>
            <a:chOff x="852900" y="3546674"/>
            <a:chExt cx="460800" cy="460800"/>
          </a:xfrm>
        </p:grpSpPr>
        <p:sp>
          <p:nvSpPr>
            <p:cNvPr id="6" name="Овал 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210530" y="1619811"/>
            <a:ext cx="5350011" cy="0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582482" y="1785093"/>
            <a:ext cx="4978057" cy="1073436"/>
            <a:chOff x="582482" y="1785093"/>
            <a:chExt cx="4978057" cy="1073436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582482" y="1790638"/>
              <a:ext cx="1971248" cy="1067891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финансового обеспечения, включенный в 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ПЗ на 2017, 2018, 2019 годы</a:t>
              </a:r>
              <a:endPara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4396" y="1785093"/>
              <a:ext cx="1986143" cy="1073435"/>
            </a:xfrm>
            <a:prstGeom prst="roundRect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доведенного финансового обеспечения на закупки</a:t>
              </a:r>
              <a:endParaRPr lang="ru-RU" sz="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Open Sans Condensed Light" charset="0"/>
                <a:cs typeface="Arial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694912" y="1903543"/>
              <a:ext cx="700983" cy="842080"/>
              <a:chOff x="4258961" y="3912972"/>
              <a:chExt cx="606409" cy="827289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258961" y="4321361"/>
                <a:ext cx="592616" cy="41890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"/>
              <p:cNvGrpSpPr/>
              <p:nvPr/>
            </p:nvGrpSpPr>
            <p:grpSpPr>
              <a:xfrm>
                <a:off x="4376953" y="3912972"/>
                <a:ext cx="488417" cy="617839"/>
                <a:chOff x="4400769" y="3750447"/>
                <a:chExt cx="488417" cy="772554"/>
              </a:xfrm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4400769" y="4111961"/>
                  <a:ext cx="482504" cy="411040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-120000" flipV="1">
                  <a:off x="4406682" y="3750447"/>
                  <a:ext cx="482504" cy="347269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Группа 17"/>
          <p:cNvGrpSpPr/>
          <p:nvPr/>
        </p:nvGrpSpPr>
        <p:grpSpPr>
          <a:xfrm>
            <a:off x="45227" y="3335158"/>
            <a:ext cx="460800" cy="460800"/>
            <a:chOff x="852900" y="3546674"/>
            <a:chExt cx="460800" cy="460800"/>
          </a:xfrm>
        </p:grpSpPr>
        <p:sp>
          <p:nvSpPr>
            <p:cNvPr id="19" name="Овал 1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255757" y="3335158"/>
            <a:ext cx="5304784" cy="2242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601368" y="3519573"/>
            <a:ext cx="4959172" cy="1316038"/>
            <a:chOff x="601368" y="3519573"/>
            <a:chExt cx="4959172" cy="1316038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601368" y="3519573"/>
              <a:ext cx="1952362" cy="1316038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solidFill>
                    <a:srgbClr val="E68900"/>
                  </a:solidFill>
                  <a:latin typeface="Open Sans Condensed Light" charset="0"/>
                  <a:cs typeface="Arial" charset="0"/>
                </a:rPr>
                <a:t>Объем финансового обеспечения, включенный в </a:t>
              </a:r>
              <a:r>
                <a:rPr lang="ru-RU" sz="1600" b="1" dirty="0" smtClean="0">
                  <a:ln w="11430"/>
                  <a:solidFill>
                    <a:srgbClr val="E68900"/>
                  </a:solidFill>
                  <a:latin typeface="Open Sans Condensed Light" charset="0"/>
                  <a:cs typeface="Arial" charset="0"/>
                </a:rPr>
                <a:t>ПЗ на последующие периоды (начиная с 2020 г.)</a:t>
              </a:r>
              <a:endParaRPr lang="ru-RU" sz="1600" b="1" dirty="0">
                <a:ln w="11430"/>
                <a:solidFill>
                  <a:srgbClr val="E68900"/>
                </a:solidFill>
                <a:latin typeface="Open Sans Condensed Light" charset="0"/>
                <a:cs typeface="Arial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492843" y="3519573"/>
              <a:ext cx="2067697" cy="1316038"/>
            </a:xfrm>
            <a:prstGeom prst="roundRect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средств, 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предусмотренный нормативным правовым актом, предоставленным Заказчиком</a:t>
              </a:r>
              <a:endParaRPr lang="ru-RU" sz="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Open Sans Condensed Light" charset="0"/>
                <a:cs typeface="Arial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2689106" y="3795958"/>
              <a:ext cx="700983" cy="842080"/>
              <a:chOff x="4258961" y="3912972"/>
              <a:chExt cx="606409" cy="827289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258961" y="4321361"/>
                <a:ext cx="592616" cy="41890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>
              <a:xfrm>
                <a:off x="4376953" y="3912972"/>
                <a:ext cx="488417" cy="617839"/>
                <a:chOff x="4400769" y="3750447"/>
                <a:chExt cx="488417" cy="772554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4400769" y="4111961"/>
                  <a:ext cx="482504" cy="411040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-120000" flipV="1">
                  <a:off x="4406682" y="3750447"/>
                  <a:ext cx="482504" cy="347269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" name="Группа 16"/>
          <p:cNvGrpSpPr/>
          <p:nvPr/>
        </p:nvGrpSpPr>
        <p:grpSpPr>
          <a:xfrm>
            <a:off x="5705180" y="1617569"/>
            <a:ext cx="6364785" cy="3339735"/>
            <a:chOff x="5705180" y="1617569"/>
            <a:chExt cx="6364785" cy="33397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180" y="1617569"/>
              <a:ext cx="6364785" cy="3339735"/>
            </a:xfrm>
            <a:prstGeom prst="rect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657968" y="1687769"/>
              <a:ext cx="1548713" cy="210818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8954531" y="4638038"/>
              <a:ext cx="313038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9307079" y="4642021"/>
              <a:ext cx="322953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9630032" y="4638038"/>
              <a:ext cx="263611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9920836" y="4642021"/>
              <a:ext cx="258654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92843" y="5237120"/>
            <a:ext cx="1850217" cy="1070139"/>
            <a:chOff x="3996118" y="2870810"/>
            <a:chExt cx="1541848" cy="89178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159282" y="2988418"/>
              <a:ext cx="1378684" cy="66393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82301" y="2998328"/>
              <a:ext cx="855665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По форме, установленной </a:t>
              </a:r>
              <a:r>
                <a:rPr lang="ru-RU" sz="900" b="1" dirty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Приказом Минфина России от 04.07.2016 N 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104н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sp>
        <p:nvSpPr>
          <p:cNvPr id="47" name="Штриховая стрелка вправо 46"/>
          <p:cNvSpPr>
            <a:spLocks noChangeAspect="1"/>
          </p:cNvSpPr>
          <p:nvPr/>
        </p:nvSpPr>
        <p:spPr>
          <a:xfrm rot="16200000">
            <a:off x="4270795" y="4737039"/>
            <a:ext cx="490111" cy="753428"/>
          </a:xfrm>
          <a:prstGeom prst="stripedRightArrow">
            <a:avLst>
              <a:gd name="adj1" fmla="val 50000"/>
              <a:gd name="adj2" fmla="val 4938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 со стрелкой вверх 1"/>
          <p:cNvSpPr/>
          <p:nvPr/>
        </p:nvSpPr>
        <p:spPr>
          <a:xfrm flipV="1">
            <a:off x="3682800" y="6192000"/>
            <a:ext cx="1684800" cy="650141"/>
          </a:xfrm>
          <a:prstGeom prst="upArrowCallout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rgbClr val="0070C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74800" y="6204785"/>
            <a:ext cx="141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pen Sans Condensed Light" charset="0"/>
              </a:rPr>
              <a:t>См. слайд </a:t>
            </a:r>
            <a:r>
              <a:rPr lang="ru-RU" b="1" dirty="0" smtClean="0">
                <a:solidFill>
                  <a:schemeClr val="bg1"/>
                </a:solidFill>
                <a:latin typeface="Open Sans Condensed Light" charset="0"/>
              </a:rPr>
              <a:t>14</a:t>
            </a:r>
            <a:endParaRPr lang="ru-RU" b="1" dirty="0">
              <a:solidFill>
                <a:schemeClr val="bg1"/>
              </a:solidFill>
              <a:latin typeface="Open Sans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39419" y="20665"/>
            <a:ext cx="7353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Особенности </a:t>
            </a:r>
            <a:r>
              <a:rPr lang="ru-RU" sz="1900" b="1" dirty="0">
                <a:solidFill>
                  <a:srgbClr val="2E75B6"/>
                </a:solidFill>
                <a:latin typeface="Open Sans Condensed Light" charset="0"/>
              </a:rPr>
              <a:t>контроля извещений/документации о </a:t>
            </a:r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закупке </a:t>
            </a:r>
            <a:b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</a:br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по </a:t>
            </a:r>
            <a:r>
              <a:rPr lang="ru-RU" sz="1900" b="1" dirty="0">
                <a:solidFill>
                  <a:srgbClr val="2E75B6"/>
                </a:solidFill>
                <a:latin typeface="Open Sans Condensed Light" charset="0"/>
              </a:rPr>
              <a:t>совместным торгам и централизованным закупкам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918444" y="709850"/>
            <a:ext cx="6034684" cy="595292"/>
            <a:chOff x="-15631" y="1145553"/>
            <a:chExt cx="6034684" cy="595292"/>
          </a:xfrm>
        </p:grpSpPr>
        <p:sp>
          <p:nvSpPr>
            <p:cNvPr id="5" name="Пятиугольник 4"/>
            <p:cNvSpPr/>
            <p:nvPr/>
          </p:nvSpPr>
          <p:spPr>
            <a:xfrm rot="5400000">
              <a:off x="2711507" y="-1566702"/>
              <a:ext cx="595292" cy="6019801"/>
            </a:xfrm>
            <a:prstGeom prst="homePlate">
              <a:avLst>
                <a:gd name="adj" fmla="val 19585"/>
              </a:avLst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5631" y="1145735"/>
              <a:ext cx="6019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Open Sans Condensed Light" charset="0"/>
                </a:rPr>
                <a:t>Контроль за соответствием информации об ИКЗ и объеме ФО, содержащейся в Извещениям об осуществлении закупок, информации, содержащейся в планах-графиках</a:t>
              </a:r>
              <a:endParaRPr lang="ru-RU" sz="1200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13" y="1376566"/>
            <a:ext cx="7598188" cy="530998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839419" y="1582310"/>
            <a:ext cx="751756" cy="1895682"/>
            <a:chOff x="9949" y="1885952"/>
            <a:chExt cx="751756" cy="1895682"/>
          </a:xfrm>
        </p:grpSpPr>
        <p:sp>
          <p:nvSpPr>
            <p:cNvPr id="17" name="Пятиугольник 16"/>
            <p:cNvSpPr/>
            <p:nvPr/>
          </p:nvSpPr>
          <p:spPr>
            <a:xfrm rot="16200000" flipH="1">
              <a:off x="-433322" y="2329223"/>
              <a:ext cx="1638298" cy="751756"/>
            </a:xfrm>
            <a:prstGeom prst="homePlate">
              <a:avLst>
                <a:gd name="adj" fmla="val 23633"/>
              </a:avLst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>
              <a:grpSpLocks noChangeAspect="1"/>
            </p:cNvGrpSpPr>
            <p:nvPr/>
          </p:nvGrpSpPr>
          <p:grpSpPr>
            <a:xfrm>
              <a:off x="151126" y="3477992"/>
              <a:ext cx="303642" cy="303642"/>
              <a:chOff x="852900" y="3546674"/>
              <a:chExt cx="460800" cy="460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23100" y="3616873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4871389" y="3978986"/>
            <a:ext cx="719786" cy="1895682"/>
            <a:chOff x="9949" y="1885952"/>
            <a:chExt cx="719786" cy="1895682"/>
          </a:xfrm>
        </p:grpSpPr>
        <p:sp>
          <p:nvSpPr>
            <p:cNvPr id="23" name="Пятиугольник 22"/>
            <p:cNvSpPr/>
            <p:nvPr/>
          </p:nvSpPr>
          <p:spPr>
            <a:xfrm rot="16200000" flipH="1">
              <a:off x="-449307" y="2345208"/>
              <a:ext cx="1638298" cy="719786"/>
            </a:xfrm>
            <a:prstGeom prst="homePlate">
              <a:avLst>
                <a:gd name="adj" fmla="val 23633"/>
              </a:avLst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151126" y="3477992"/>
              <a:ext cx="303642" cy="303642"/>
              <a:chOff x="852900" y="3546674"/>
              <a:chExt cx="460800" cy="460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20374" y="2209421"/>
            <a:ext cx="391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rPr>
              <a:t>Контроль осуществляется по каждому ИКЗ, указанному в Извещении (документации о закупке)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Open Sans Condensed Light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5711" y="2232768"/>
            <a:ext cx="2731806" cy="337380"/>
            <a:chOff x="186686" y="1842145"/>
            <a:chExt cx="2731806" cy="33738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55376" y="1842145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>
              <a:grpSpLocks noChangeAspect="1"/>
            </p:cNvGrpSpPr>
            <p:nvPr/>
          </p:nvGrpSpPr>
          <p:grpSpPr>
            <a:xfrm>
              <a:off x="186686" y="1842145"/>
              <a:ext cx="337380" cy="337380"/>
              <a:chOff x="852900" y="3546674"/>
              <a:chExt cx="460800" cy="4608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9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21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400" y="1406233"/>
            <a:ext cx="62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Протокола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16813" y="1842233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протоколе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0390" y="1836688"/>
            <a:ext cx="1874395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извещении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316813" y="3162957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ц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ена участника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1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85234" y="3431172"/>
            <a:ext cx="1851739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НМцК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в извещении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5394" y="241067"/>
            <a:ext cx="7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Протокола определения поставщика (подрядчика, исполнителя)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13658" y="2037784"/>
            <a:ext cx="502508" cy="142841"/>
            <a:chOff x="6590270" y="5669276"/>
            <a:chExt cx="502508" cy="142841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Блок-схема: альтернативный процесс 13"/>
          <p:cNvSpPr/>
          <p:nvPr/>
        </p:nvSpPr>
        <p:spPr>
          <a:xfrm>
            <a:off x="316813" y="3776676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ц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ена участника 2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273643" y="3162957"/>
            <a:ext cx="391269" cy="1147664"/>
          </a:xfrm>
          <a:prstGeom prst="rightBrace">
            <a:avLst>
              <a:gd name="adj1" fmla="val 14891"/>
              <a:gd name="adj2" fmla="val 49662"/>
            </a:avLst>
          </a:prstGeom>
          <a:ln w="47625" cap="rnd">
            <a:solidFill>
              <a:srgbClr val="E68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2893740" y="3551691"/>
            <a:ext cx="479525" cy="453742"/>
            <a:chOff x="4272756" y="3912972"/>
            <a:chExt cx="592614" cy="88733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272756" y="4396641"/>
              <a:ext cx="570150" cy="403667"/>
            </a:xfrm>
            <a:prstGeom prst="line">
              <a:avLst/>
            </a:prstGeom>
            <a:ln w="10477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4376953" y="3912972"/>
              <a:ext cx="488417" cy="617839"/>
              <a:chOff x="4400769" y="3750447"/>
              <a:chExt cx="488417" cy="77255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400769" y="4111961"/>
                <a:ext cx="482504" cy="41104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-120000" flipV="1">
                <a:off x="4406682" y="3750447"/>
                <a:ext cx="482504" cy="347269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72" y="3670338"/>
            <a:ext cx="5010015" cy="30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4"/>
          <a:stretch/>
        </p:blipFill>
        <p:spPr bwMode="auto">
          <a:xfrm>
            <a:off x="5991969" y="971246"/>
            <a:ext cx="6012093" cy="25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Штриховая стрелка вправо 24"/>
          <p:cNvSpPr>
            <a:spLocks noChangeAspect="1"/>
          </p:cNvSpPr>
          <p:nvPr/>
        </p:nvSpPr>
        <p:spPr>
          <a:xfrm>
            <a:off x="5450469" y="3320188"/>
            <a:ext cx="581073" cy="753428"/>
          </a:xfrm>
          <a:prstGeom prst="stripedRightArrow">
            <a:avLst>
              <a:gd name="adj1" fmla="val 50000"/>
              <a:gd name="adj2" fmla="val 4938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91969" y="897924"/>
            <a:ext cx="4124096" cy="27184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48888" y="1669409"/>
            <a:ext cx="2353754" cy="51533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31541" y="3884101"/>
            <a:ext cx="4494223" cy="40899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69859" y="4999537"/>
            <a:ext cx="832022" cy="37523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54017" y="5819201"/>
            <a:ext cx="943998" cy="9185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74082" y="4999537"/>
            <a:ext cx="903867" cy="75871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069859" y="5824153"/>
            <a:ext cx="832022" cy="37523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0665"/>
            <a:ext cx="807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Контроль соответствия информации об ИКЗ и не превышения </a:t>
            </a:r>
            <a:r>
              <a:rPr lang="ru-RU" sz="1900" b="1" dirty="0" err="1" smtClean="0">
                <a:solidFill>
                  <a:srgbClr val="2E75B6"/>
                </a:solidFill>
                <a:latin typeface="Open Sans Condensed Light" charset="0"/>
              </a:rPr>
              <a:t>НМ</a:t>
            </a:r>
            <a:r>
              <a:rPr lang="ru-RU" sz="2500" b="1" dirty="0" err="1" smtClean="0">
                <a:solidFill>
                  <a:srgbClr val="2E75B6"/>
                </a:solidFill>
                <a:latin typeface="Open Sans Condensed Light" charset="0"/>
              </a:rPr>
              <a:t>ц</a:t>
            </a:r>
            <a:r>
              <a:rPr lang="ru-RU" sz="1900" b="1" dirty="0" err="1" smtClean="0">
                <a:solidFill>
                  <a:srgbClr val="2E75B6"/>
                </a:solidFill>
                <a:latin typeface="Open Sans Condensed Light" charset="0"/>
              </a:rPr>
              <a:t>К</a:t>
            </a:r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 в Протоколе определения поставщика (подрядчика, исполнителя), информации, содержащейся в документации о закупке</a:t>
            </a:r>
            <a:endParaRPr lang="ru-RU" sz="19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63" y="790106"/>
            <a:ext cx="6711611" cy="558211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5394663" y="1310030"/>
            <a:ext cx="4616112" cy="2461869"/>
          </a:xfrm>
          <a:prstGeom prst="homePlate">
            <a:avLst>
              <a:gd name="adj" fmla="val 6745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024254" y="2389143"/>
            <a:ext cx="303642" cy="303642"/>
            <a:chOff x="852900" y="3546674"/>
            <a:chExt cx="460800" cy="460800"/>
          </a:xfrm>
        </p:grpSpPr>
        <p:sp>
          <p:nvSpPr>
            <p:cNvPr id="8" name="Овал 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710" y="1270933"/>
            <a:ext cx="5250856" cy="738664"/>
            <a:chOff x="20538" y="4604201"/>
            <a:chExt cx="5392318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277921" y="4604201"/>
              <a:ext cx="51349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Возможность просмотра показателей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Протокола определения поставщика (подрядчика, исполнителя),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подлежащих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контролю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(контролю подлежит информация по 2 участникам)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, и документации о закупке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34710" y="2277895"/>
            <a:ext cx="5250857" cy="738664"/>
            <a:chOff x="20538" y="4604201"/>
            <a:chExt cx="5250857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277923" y="4604201"/>
              <a:ext cx="49934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Соответствие начальной (максимальной) цены контракта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 идентификационного кода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закупки: ИКЗ,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НМцК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/цена предложенная победителем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48419" y="3109449"/>
            <a:ext cx="5297267" cy="738664"/>
            <a:chOff x="20538" y="4604201"/>
            <a:chExt cx="5297267" cy="738664"/>
          </a:xfrm>
        </p:grpSpPr>
        <p:sp>
          <p:nvSpPr>
            <p:cNvPr id="23" name="TextBox 22"/>
            <p:cNvSpPr txBox="1"/>
            <p:nvPr/>
          </p:nvSpPr>
          <p:spPr>
            <a:xfrm>
              <a:off x="277922" y="4604201"/>
              <a:ext cx="5039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Выберите итоговый результат контроля по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плану – графику закупок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: «Контроль пройден»,  «Контроль не пройден».  Напишите комментарий при необходимости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45044" y="3904339"/>
            <a:ext cx="5297268" cy="523220"/>
            <a:chOff x="20538" y="4604201"/>
            <a:chExt cx="5297268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277922" y="4604201"/>
              <a:ext cx="503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Используйте кнопку «Сформировать результаты контроля» для формирования, подписания результатов контроля и направления их в ЛК Заказчика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sp>
        <p:nvSpPr>
          <p:cNvPr id="34" name="Пятиугольник 33"/>
          <p:cNvSpPr/>
          <p:nvPr/>
        </p:nvSpPr>
        <p:spPr>
          <a:xfrm>
            <a:off x="5426987" y="3895724"/>
            <a:ext cx="5879188" cy="1266825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11310948" y="4377315"/>
            <a:ext cx="303642" cy="303642"/>
            <a:chOff x="852900" y="3546674"/>
            <a:chExt cx="460800" cy="460800"/>
          </a:xfrm>
        </p:grpSpPr>
        <p:sp>
          <p:nvSpPr>
            <p:cNvPr id="36" name="Овал 3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Пятиугольник 37"/>
          <p:cNvSpPr/>
          <p:nvPr/>
        </p:nvSpPr>
        <p:spPr>
          <a:xfrm>
            <a:off x="5427356" y="5385409"/>
            <a:ext cx="3106048" cy="992365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8551897" y="5735718"/>
            <a:ext cx="303642" cy="303642"/>
            <a:chOff x="852900" y="3546674"/>
            <a:chExt cx="460800" cy="460800"/>
          </a:xfrm>
        </p:grpSpPr>
        <p:sp>
          <p:nvSpPr>
            <p:cNvPr id="40" name="Овал 3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Пятиугольник 41"/>
          <p:cNvSpPr/>
          <p:nvPr/>
        </p:nvSpPr>
        <p:spPr>
          <a:xfrm flipH="1">
            <a:off x="9657352" y="5385409"/>
            <a:ext cx="2394359" cy="970905"/>
          </a:xfrm>
          <a:prstGeom prst="homePlate">
            <a:avLst>
              <a:gd name="adj" fmla="val 1346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9334313" y="5719040"/>
            <a:ext cx="303642" cy="303642"/>
            <a:chOff x="852900" y="3546674"/>
            <a:chExt cx="460800" cy="460800"/>
          </a:xfrm>
        </p:grpSpPr>
        <p:sp>
          <p:nvSpPr>
            <p:cNvPr id="44" name="Овал 4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11053564" y="6356314"/>
            <a:ext cx="0" cy="208133"/>
          </a:xfrm>
          <a:prstGeom prst="line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738891" y="6541372"/>
            <a:ext cx="5314673" cy="0"/>
          </a:xfrm>
          <a:prstGeom prst="line">
            <a:avLst/>
          </a:prstGeom>
          <a:noFill/>
          <a:ln w="19050">
            <a:solidFill>
              <a:srgbClr val="FF9900"/>
            </a:solidFill>
            <a:head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5822280" y="5792231"/>
            <a:ext cx="917275" cy="749141"/>
            <a:chOff x="6096000" y="5989515"/>
            <a:chExt cx="917275" cy="749141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7013275" y="5989515"/>
              <a:ext cx="0" cy="749141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6595269" y="6539529"/>
            <a:ext cx="303642" cy="303642"/>
            <a:chOff x="852900" y="3546674"/>
            <a:chExt cx="460800" cy="460800"/>
          </a:xfrm>
        </p:grpSpPr>
        <p:sp>
          <p:nvSpPr>
            <p:cNvPr id="52" name="Овал 51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 flipH="1">
            <a:off x="5738890" y="5944863"/>
            <a:ext cx="843092" cy="594664"/>
            <a:chOff x="6096000" y="5989515"/>
            <a:chExt cx="917275" cy="895427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>
              <a:off x="7013274" y="5989515"/>
              <a:ext cx="1" cy="895427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7" name="Группа 56"/>
          <p:cNvGrpSpPr>
            <a:grpSpLocks noChangeAspect="1"/>
          </p:cNvGrpSpPr>
          <p:nvPr/>
        </p:nvGrpSpPr>
        <p:grpSpPr>
          <a:xfrm>
            <a:off x="5587070" y="6539527"/>
            <a:ext cx="303642" cy="303642"/>
            <a:chOff x="852900" y="3546674"/>
            <a:chExt cx="460800" cy="460800"/>
          </a:xfrm>
        </p:grpSpPr>
        <p:sp>
          <p:nvSpPr>
            <p:cNvPr id="58" name="Овал 5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5044" y="4507205"/>
            <a:ext cx="5297268" cy="523220"/>
            <a:chOff x="20538" y="4604201"/>
            <a:chExt cx="5297268" cy="523220"/>
          </a:xfrm>
        </p:grpSpPr>
        <p:sp>
          <p:nvSpPr>
            <p:cNvPr id="62" name="TextBox 61"/>
            <p:cNvSpPr txBox="1"/>
            <p:nvPr/>
          </p:nvSpPr>
          <p:spPr>
            <a:xfrm>
              <a:off x="277922" y="4604201"/>
              <a:ext cx="503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400" b="1" u="sng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уведомления о соответствии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контролируемой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информации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45044" y="5082090"/>
            <a:ext cx="5297268" cy="523220"/>
            <a:chOff x="20538" y="4604201"/>
            <a:chExt cx="5297268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277922" y="4604201"/>
              <a:ext cx="503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протокола несоответствия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контроля в случае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несоответствия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5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23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6128" y="3660462"/>
            <a:ext cx="460800" cy="460800"/>
            <a:chOff x="852900" y="3546674"/>
            <a:chExt cx="460800" cy="460800"/>
          </a:xfrm>
        </p:grpSpPr>
        <p:sp>
          <p:nvSpPr>
            <p:cNvPr id="18" name="Овал 1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26658" y="3669789"/>
            <a:ext cx="5405627" cy="0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314" y="1215217"/>
            <a:ext cx="512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Контроль сведений о Контрактах в соответствии с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  <a:hlinkClick r:id="rId2"/>
              </a:rPr>
              <a:t>частью 5 статьи 99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 Федерального закона №44-ФЗ, </a:t>
            </a:r>
            <a:endParaRPr lang="en-US" alt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3878842" y="3648256"/>
            <a:ext cx="1477176" cy="749097"/>
            <a:chOff x="3996118" y="2870810"/>
            <a:chExt cx="1758543" cy="89178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159281" y="2988418"/>
              <a:ext cx="1595380" cy="66393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682301" y="3044072"/>
              <a:ext cx="1072360" cy="6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ЗАКАЗ</a:t>
              </a:r>
              <a:r>
                <a:rPr lang="ru-RU" sz="13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ч</a:t>
              </a:r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ИКИ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charset="0"/>
                </a:rPr>
                <a:t>ФОИВ, ФКУ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sp>
        <p:nvSpPr>
          <p:cNvPr id="30" name="Блок-схема: альтернативный процесс 29"/>
          <p:cNvSpPr/>
          <p:nvPr/>
        </p:nvSpPr>
        <p:spPr>
          <a:xfrm>
            <a:off x="264990" y="2310543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C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ведениях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88567" y="2304998"/>
            <a:ext cx="2156540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ИКЗ в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онтракте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264990" y="2990984"/>
            <a:ext cx="1860338" cy="533945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Сумма в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C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ведениях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88567" y="2985439"/>
            <a:ext cx="2156540" cy="536717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Сумма в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К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онтракте 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Open Sans Condensed Light" charset="0"/>
              <a:cs typeface="Arial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64990" y="4794118"/>
            <a:ext cx="2092754" cy="707886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Информация,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включенная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 Сведения о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БО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88567" y="4764359"/>
            <a:ext cx="2315669" cy="737645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Условия ГК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3059" y="107252"/>
            <a:ext cx="7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Методика контроля сведений о контракте, включаемых в Реестр контрактов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357744" y="2474298"/>
            <a:ext cx="502508" cy="142841"/>
            <a:chOff x="6590270" y="5669276"/>
            <a:chExt cx="502508" cy="142841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2361862" y="3186535"/>
            <a:ext cx="502508" cy="142841"/>
            <a:chOff x="6590270" y="5669276"/>
            <a:chExt cx="502508" cy="14284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23056" y="3743278"/>
            <a:ext cx="3588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Дополнительный контроль Контрактов, в соответствии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с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приказом Минфина России от 30.12.2015 № 221н</a:t>
            </a:r>
            <a:endParaRPr lang="en-US" alt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488928" y="5035397"/>
            <a:ext cx="502508" cy="142841"/>
            <a:chOff x="6590270" y="5669276"/>
            <a:chExt cx="502508" cy="142841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6590270" y="5669276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590270" y="5812117"/>
              <a:ext cx="502508" cy="0"/>
            </a:xfrm>
            <a:prstGeom prst="line">
              <a:avLst/>
            </a:prstGeom>
            <a:ln w="11112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33663" y="1145017"/>
            <a:ext cx="460800" cy="460800"/>
            <a:chOff x="852900" y="3546674"/>
            <a:chExt cx="460800" cy="460800"/>
          </a:xfrm>
        </p:grpSpPr>
        <p:sp>
          <p:nvSpPr>
            <p:cNvPr id="73" name="Овал 7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cxnSp>
        <p:nvCxnSpPr>
          <p:cNvPr id="75" name="Прямая соединительная линия 74"/>
          <p:cNvCxnSpPr/>
          <p:nvPr/>
        </p:nvCxnSpPr>
        <p:spPr>
          <a:xfrm>
            <a:off x="244193" y="1154344"/>
            <a:ext cx="5269642" cy="0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61643" y="1154344"/>
            <a:ext cx="5698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Соответствие информации, включенной в Реестр контрактов, условиям контракта (изменениям, внесенным в Контракт)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,</a:t>
            </a:r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 в соответствии с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постановлением Правительства Российской Федерации от 28.11.2013 г. № 1084</a:t>
            </a:r>
            <a:endParaRPr lang="en-US" alt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5871043" y="1109985"/>
            <a:ext cx="460800" cy="460800"/>
            <a:chOff x="852900" y="3546674"/>
            <a:chExt cx="460800" cy="460800"/>
          </a:xfrm>
        </p:grpSpPr>
        <p:sp>
          <p:nvSpPr>
            <p:cNvPr id="78" name="Овал 7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6115197" y="1109985"/>
            <a:ext cx="5692407" cy="9327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4359" y="2399328"/>
            <a:ext cx="45417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- наименование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объекта закупки;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Open Sans Condensed Light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-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Срок исполнения контракта;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Open Sans Condensed Light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- Наименование юридического лица;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- Фамилия, имя, отчество физического лица;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Open Sans Condensed Light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- ИНН (подрядчика, исполнителя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rPr>
              <a:t>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6396805" y="2548439"/>
            <a:ext cx="322560" cy="322560"/>
            <a:chOff x="4062383" y="3636898"/>
            <a:chExt cx="460800" cy="460800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195" y="3740139"/>
              <a:ext cx="257175" cy="254318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396805" y="2982236"/>
            <a:ext cx="322560" cy="322560"/>
            <a:chOff x="4062383" y="3636898"/>
            <a:chExt cx="460800" cy="46080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195" y="3740139"/>
              <a:ext cx="257175" cy="25431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396804" y="3467558"/>
            <a:ext cx="322560" cy="322560"/>
            <a:chOff x="4062383" y="3636898"/>
            <a:chExt cx="460800" cy="460800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Скругленный прямоугольник 10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195" y="3740139"/>
              <a:ext cx="257175" cy="254318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6387541" y="3918914"/>
            <a:ext cx="322560" cy="322560"/>
            <a:chOff x="4062383" y="3636898"/>
            <a:chExt cx="460800" cy="460800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114" name="Овал 113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Скругленный прямоугольник 114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195" y="3740139"/>
              <a:ext cx="257175" cy="254318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6396803" y="4362985"/>
            <a:ext cx="322560" cy="322560"/>
            <a:chOff x="4062383" y="3636898"/>
            <a:chExt cx="460800" cy="460800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119" name="Овал 11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Скругленный прямоугольник 11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195" y="3740139"/>
              <a:ext cx="257175" cy="254318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6048056" y="4755032"/>
            <a:ext cx="460800" cy="460800"/>
            <a:chOff x="852900" y="3546674"/>
            <a:chExt cx="460800" cy="460800"/>
          </a:xfrm>
        </p:grpSpPr>
        <p:sp>
          <p:nvSpPr>
            <p:cNvPr id="66" name="Овал 6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6258586" y="4764359"/>
            <a:ext cx="5405627" cy="0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436681" y="4799985"/>
            <a:ext cx="579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В соответствии с планируемыми изменениями в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постановление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Правительства Российской Федерации от 28.11.2013 г. № 1084</a:t>
            </a:r>
            <a:endParaRPr lang="en-US" alt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45945" y="5502004"/>
            <a:ext cx="5366151" cy="1015663"/>
            <a:chOff x="6459193" y="5422146"/>
            <a:chExt cx="5366151" cy="1015663"/>
          </a:xfrm>
        </p:grpSpPr>
        <p:sp>
          <p:nvSpPr>
            <p:cNvPr id="83" name="TextBox 82"/>
            <p:cNvSpPr txBox="1"/>
            <p:nvPr/>
          </p:nvSpPr>
          <p:spPr>
            <a:xfrm>
              <a:off x="6608367" y="5422146"/>
              <a:ext cx="52169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Open Sans Condensed Light" charset="0"/>
                </a:rPr>
                <a:t>- 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Open Sans Condensed Light" charset="0"/>
                </a:rPr>
                <a:t>Количество товара, объем работ и услуг (при наличии);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Open Sans Condensed Light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Open Sans Condensed Light" charset="0"/>
                </a:rPr>
                <a:t>- 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Open Sans Condensed Light" charset="0"/>
                </a:rPr>
                <a:t>Единица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Open Sans Condensed Light" charset="0"/>
                </a:rPr>
                <a:t>измерения товара, объема работ и услуг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6459193" y="5561630"/>
              <a:ext cx="322560" cy="322560"/>
              <a:chOff x="4062383" y="3636898"/>
              <a:chExt cx="460800" cy="460800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4062383" y="3636898"/>
                <a:ext cx="460800" cy="460800"/>
                <a:chOff x="852900" y="3546674"/>
                <a:chExt cx="460800" cy="460800"/>
              </a:xfrm>
            </p:grpSpPr>
            <p:sp>
              <p:nvSpPr>
                <p:cNvPr id="87" name="Овал 86"/>
                <p:cNvSpPr/>
                <p:nvPr/>
              </p:nvSpPr>
              <p:spPr>
                <a:xfrm>
                  <a:off x="852900" y="3546674"/>
                  <a:ext cx="460800" cy="46080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23100" y="3616874"/>
                  <a:ext cx="320400" cy="320400"/>
                </a:xfrm>
                <a:prstGeom prst="roundRect">
                  <a:avLst/>
                </a:prstGeom>
                <a:solidFill>
                  <a:schemeClr val="bg1"/>
                </a:solidFill>
                <a:ln w="317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5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4195" y="3740139"/>
                <a:ext cx="257175" cy="254318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6477552" y="6036590"/>
              <a:ext cx="322560" cy="322560"/>
              <a:chOff x="4062383" y="3636898"/>
              <a:chExt cx="460800" cy="460800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062383" y="3636898"/>
                <a:ext cx="460800" cy="460800"/>
                <a:chOff x="852900" y="3546674"/>
                <a:chExt cx="460800" cy="460800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852900" y="3546674"/>
                  <a:ext cx="460800" cy="46080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Скругленный прямоугольник 92"/>
                <p:cNvSpPr/>
                <p:nvPr/>
              </p:nvSpPr>
              <p:spPr>
                <a:xfrm>
                  <a:off x="923100" y="3616874"/>
                  <a:ext cx="320400" cy="320400"/>
                </a:xfrm>
                <a:prstGeom prst="roundRect">
                  <a:avLst/>
                </a:prstGeom>
                <a:solidFill>
                  <a:schemeClr val="bg1"/>
                </a:solidFill>
                <a:ln w="317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5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4195" y="3740139"/>
                <a:ext cx="257175" cy="2543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48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44490"/>
            <a:ext cx="80779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2E75B6"/>
                </a:solidFill>
                <a:latin typeface="Open Sans Condensed Light" charset="0"/>
              </a:rPr>
              <a:t>Контроль за информации, размещаемой в Реестре контрактов</a:t>
            </a:r>
            <a:endParaRPr lang="ru-RU" sz="19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402093" y="1136830"/>
            <a:ext cx="301416" cy="2714180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5" y="1136831"/>
            <a:ext cx="3746708" cy="271417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29212"/>
            <a:ext cx="6457950" cy="490705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 flipH="1">
            <a:off x="1371324" y="1427239"/>
            <a:ext cx="4030767" cy="2423770"/>
          </a:xfrm>
          <a:prstGeom prst="homePlate">
            <a:avLst>
              <a:gd name="adj" fmla="val 867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1067682" y="2487303"/>
            <a:ext cx="303642" cy="303642"/>
            <a:chOff x="852900" y="3546674"/>
            <a:chExt cx="460800" cy="460800"/>
          </a:xfrm>
        </p:grpSpPr>
        <p:sp>
          <p:nvSpPr>
            <p:cNvPr id="15" name="Овал 14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7997" y="3901697"/>
            <a:ext cx="5521939" cy="326989"/>
            <a:chOff x="20538" y="4604201"/>
            <a:chExt cx="5521939" cy="326989"/>
          </a:xfrm>
        </p:grpSpPr>
        <p:sp>
          <p:nvSpPr>
            <p:cNvPr id="18" name="TextBox 17"/>
            <p:cNvSpPr txBox="1"/>
            <p:nvPr/>
          </p:nvSpPr>
          <p:spPr>
            <a:xfrm>
              <a:off x="277921" y="4604201"/>
              <a:ext cx="5264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Возможность просмотра показателей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Контракта, 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подлежащих контролю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27997" y="4249259"/>
            <a:ext cx="5541260" cy="326989"/>
            <a:chOff x="20538" y="4604201"/>
            <a:chExt cx="5541260" cy="326989"/>
          </a:xfrm>
        </p:grpSpPr>
        <p:sp>
          <p:nvSpPr>
            <p:cNvPr id="24" name="TextBox 23"/>
            <p:cNvSpPr txBox="1"/>
            <p:nvPr/>
          </p:nvSpPr>
          <p:spPr>
            <a:xfrm>
              <a:off x="277922" y="4604201"/>
              <a:ext cx="5283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Возможность просмотра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Условий 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Контракта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13277" y="5352299"/>
            <a:ext cx="5539524" cy="461665"/>
            <a:chOff x="20538" y="4604201"/>
            <a:chExt cx="5539524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277921" y="4604201"/>
              <a:ext cx="528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Соответствие сведений, включаемых в реестр контрактов, заключенных заказчиком, требованиям </a:t>
              </a:r>
              <a:r>
                <a:rPr lang="ru-RU" sz="1200" b="1" dirty="0" err="1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пп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. «в» п.14 постановления Правительства РФ № 1084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879" y="4587996"/>
            <a:ext cx="5588804" cy="769441"/>
            <a:chOff x="20538" y="4604201"/>
            <a:chExt cx="5588804" cy="769441"/>
          </a:xfrm>
        </p:grpSpPr>
        <p:sp>
          <p:nvSpPr>
            <p:cNvPr id="36" name="TextBox 35"/>
            <p:cNvSpPr txBox="1"/>
            <p:nvPr/>
          </p:nvSpPr>
          <p:spPr>
            <a:xfrm>
              <a:off x="277921" y="4604201"/>
              <a:ext cx="5331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Соответствие начальной (максимальной) цены контракта и идентификационного кода закупки: ИКЗ (в случае, если контракт заключен по результатам определения поставщика (подрядчика, исполнителя) по тем, закупкам, которые ИКЗ не содержат, в соответствующем поле отображается сообщение «ИКЗ в реестр контрактов, заключенных заказчиком, не включается</a:t>
              </a:r>
              <a:r>
                <a:rPr lang="ru-RU" sz="11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»), </a:t>
              </a:r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цена контракта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28879" y="5807354"/>
            <a:ext cx="5837937" cy="461665"/>
            <a:chOff x="20538" y="4604201"/>
            <a:chExt cx="5837937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277920" y="4604201"/>
              <a:ext cx="5580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Соответствие сведений о Бюджетных обязательствах, возникших на основании государственного контракта, информации, включаемой в реестры контрактов (отображается при наличии сведений о БО)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47" name="Пятиугольник 46"/>
          <p:cNvSpPr/>
          <p:nvPr/>
        </p:nvSpPr>
        <p:spPr>
          <a:xfrm>
            <a:off x="5734049" y="630813"/>
            <a:ext cx="3571875" cy="792000"/>
          </a:xfrm>
          <a:prstGeom prst="homePlate">
            <a:avLst>
              <a:gd name="adj" fmla="val 15164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>
            <a:grpSpLocks noChangeAspect="1"/>
          </p:cNvGrpSpPr>
          <p:nvPr/>
        </p:nvGrpSpPr>
        <p:grpSpPr>
          <a:xfrm>
            <a:off x="9305925" y="879447"/>
            <a:ext cx="303642" cy="303642"/>
            <a:chOff x="852900" y="3546674"/>
            <a:chExt cx="460800" cy="460800"/>
          </a:xfrm>
        </p:grpSpPr>
        <p:sp>
          <p:nvSpPr>
            <p:cNvPr id="49" name="Овал 48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51" name="Пятиугольник 50"/>
          <p:cNvSpPr/>
          <p:nvPr/>
        </p:nvSpPr>
        <p:spPr>
          <a:xfrm>
            <a:off x="5734050" y="1440352"/>
            <a:ext cx="5200650" cy="792000"/>
          </a:xfrm>
          <a:prstGeom prst="homePlate">
            <a:avLst>
              <a:gd name="adj" fmla="val 15164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10934700" y="1684531"/>
            <a:ext cx="303642" cy="303642"/>
            <a:chOff x="852900" y="3546674"/>
            <a:chExt cx="460800" cy="460800"/>
          </a:xfrm>
        </p:grpSpPr>
        <p:sp>
          <p:nvSpPr>
            <p:cNvPr id="53" name="Овал 5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56" name="Пятиугольник 55"/>
          <p:cNvSpPr/>
          <p:nvPr/>
        </p:nvSpPr>
        <p:spPr>
          <a:xfrm>
            <a:off x="5780308" y="2348687"/>
            <a:ext cx="5200650" cy="792000"/>
          </a:xfrm>
          <a:prstGeom prst="homePlate">
            <a:avLst>
              <a:gd name="adj" fmla="val 15164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>
            <a:grpSpLocks noChangeAspect="1"/>
          </p:cNvGrpSpPr>
          <p:nvPr/>
        </p:nvGrpSpPr>
        <p:grpSpPr>
          <a:xfrm>
            <a:off x="10980958" y="2592866"/>
            <a:ext cx="303642" cy="303642"/>
            <a:chOff x="852900" y="3546674"/>
            <a:chExt cx="460800" cy="460800"/>
          </a:xfrm>
        </p:grpSpPr>
        <p:sp>
          <p:nvSpPr>
            <p:cNvPr id="58" name="Овал 5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60" name="Пятиугольник 59"/>
          <p:cNvSpPr/>
          <p:nvPr/>
        </p:nvSpPr>
        <p:spPr>
          <a:xfrm>
            <a:off x="5780887" y="3186264"/>
            <a:ext cx="5200650" cy="792000"/>
          </a:xfrm>
          <a:prstGeom prst="homePlate">
            <a:avLst>
              <a:gd name="adj" fmla="val 15164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>
            <a:grpSpLocks noChangeAspect="1"/>
          </p:cNvGrpSpPr>
          <p:nvPr/>
        </p:nvGrpSpPr>
        <p:grpSpPr>
          <a:xfrm>
            <a:off x="10981537" y="3430443"/>
            <a:ext cx="303642" cy="303642"/>
            <a:chOff x="852900" y="3546674"/>
            <a:chExt cx="460800" cy="460800"/>
          </a:xfrm>
        </p:grpSpPr>
        <p:sp>
          <p:nvSpPr>
            <p:cNvPr id="62" name="Овал 61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64" name="Пятиугольник 63"/>
          <p:cNvSpPr/>
          <p:nvPr/>
        </p:nvSpPr>
        <p:spPr>
          <a:xfrm>
            <a:off x="5780886" y="4054628"/>
            <a:ext cx="5838825" cy="1367275"/>
          </a:xfrm>
          <a:prstGeom prst="homePlate">
            <a:avLst>
              <a:gd name="adj" fmla="val 15164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11619712" y="4586444"/>
            <a:ext cx="303642" cy="303642"/>
            <a:chOff x="852900" y="3546674"/>
            <a:chExt cx="460800" cy="460800"/>
          </a:xfrm>
        </p:grpSpPr>
        <p:sp>
          <p:nvSpPr>
            <p:cNvPr id="66" name="Овал 6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879" y="6286743"/>
            <a:ext cx="5837937" cy="600164"/>
            <a:chOff x="20538" y="4604201"/>
            <a:chExt cx="5837937" cy="600164"/>
          </a:xfrm>
        </p:grpSpPr>
        <p:sp>
          <p:nvSpPr>
            <p:cNvPr id="69" name="TextBox 68"/>
            <p:cNvSpPr txBox="1"/>
            <p:nvPr/>
          </p:nvSpPr>
          <p:spPr>
            <a:xfrm>
              <a:off x="277920" y="4604201"/>
              <a:ext cx="55805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Выберите итоговый результат контроля по плану – графику закупок: «Контроль пройден»,  «Контроль не пройден».  Напишите комментарий при </a:t>
              </a:r>
              <a:r>
                <a:rPr lang="ru-RU" sz="11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необходимости. </a:t>
              </a:r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«Сформировать результаты контроля» для формирования, подписания результатов контроля и направления их в ЛК </a:t>
              </a:r>
              <a:r>
                <a:rPr lang="ru-RU" sz="11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Заказчика.</a:t>
              </a:r>
              <a:endParaRPr lang="ru-RU" sz="11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cxnSp>
        <p:nvCxnSpPr>
          <p:cNvPr id="74" name="Прямая соединительная линия 73"/>
          <p:cNvCxnSpPr/>
          <p:nvPr/>
        </p:nvCxnSpPr>
        <p:spPr>
          <a:xfrm>
            <a:off x="10733818" y="5093059"/>
            <a:ext cx="0" cy="104066"/>
          </a:xfrm>
          <a:prstGeom prst="line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5970437" y="5093059"/>
            <a:ext cx="4763381" cy="9353"/>
          </a:xfrm>
          <a:prstGeom prst="line">
            <a:avLst/>
          </a:prstGeom>
          <a:noFill/>
          <a:ln w="19050">
            <a:solidFill>
              <a:srgbClr val="FF9900"/>
            </a:solidFill>
            <a:head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5991433" y="4657601"/>
            <a:ext cx="1161842" cy="453112"/>
            <a:chOff x="6096000" y="5989513"/>
            <a:chExt cx="917275" cy="906225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7011833" y="5989513"/>
              <a:ext cx="1438" cy="90622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9" name="Группа 78"/>
          <p:cNvGrpSpPr>
            <a:grpSpLocks noChangeAspect="1"/>
          </p:cNvGrpSpPr>
          <p:nvPr/>
        </p:nvGrpSpPr>
        <p:grpSpPr>
          <a:xfrm>
            <a:off x="6999630" y="5110713"/>
            <a:ext cx="303642" cy="303642"/>
            <a:chOff x="852900" y="3546674"/>
            <a:chExt cx="460800" cy="460800"/>
          </a:xfrm>
        </p:grpSpPr>
        <p:sp>
          <p:nvSpPr>
            <p:cNvPr id="80" name="Овал 7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 flipH="1">
            <a:off x="5970434" y="4872177"/>
            <a:ext cx="758525" cy="248146"/>
            <a:chOff x="6096000" y="5989515"/>
            <a:chExt cx="917275" cy="895427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>
              <a:off x="6096000" y="5989515"/>
              <a:ext cx="91727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head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>
              <a:off x="7013274" y="5989515"/>
              <a:ext cx="1" cy="895427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5" name="Группа 84"/>
          <p:cNvGrpSpPr>
            <a:grpSpLocks noChangeAspect="1"/>
          </p:cNvGrpSpPr>
          <p:nvPr/>
        </p:nvGrpSpPr>
        <p:grpSpPr>
          <a:xfrm>
            <a:off x="5818615" y="5110713"/>
            <a:ext cx="303642" cy="303642"/>
            <a:chOff x="852900" y="3546674"/>
            <a:chExt cx="460800" cy="460800"/>
          </a:xfrm>
        </p:grpSpPr>
        <p:sp>
          <p:nvSpPr>
            <p:cNvPr id="86" name="Овал 8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002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68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804246" y="6088085"/>
            <a:ext cx="6398204" cy="326989"/>
            <a:chOff x="20538" y="4604201"/>
            <a:chExt cx="6398204" cy="326989"/>
          </a:xfrm>
        </p:grpSpPr>
        <p:sp>
          <p:nvSpPr>
            <p:cNvPr id="99" name="TextBox 98"/>
            <p:cNvSpPr txBox="1"/>
            <p:nvPr/>
          </p:nvSpPr>
          <p:spPr>
            <a:xfrm>
              <a:off x="277922" y="4604201"/>
              <a:ext cx="6140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2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протокола несоответствия</a:t>
              </a:r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 контроля </a:t>
              </a: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42970" y="4627548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Группа 100"/>
            <p:cNvGrpSpPr>
              <a:grpSpLocks noChangeAspect="1"/>
            </p:cNvGrpSpPr>
            <p:nvPr/>
          </p:nvGrpSpPr>
          <p:grpSpPr>
            <a:xfrm>
              <a:off x="20538" y="4627548"/>
              <a:ext cx="303642" cy="303642"/>
              <a:chOff x="852900" y="3546674"/>
              <a:chExt cx="460800" cy="460800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Скругленный прямоугольник 102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116" name="Группа 115"/>
          <p:cNvGrpSpPr/>
          <p:nvPr/>
        </p:nvGrpSpPr>
        <p:grpSpPr>
          <a:xfrm>
            <a:off x="5780308" y="5641410"/>
            <a:ext cx="5835326" cy="326989"/>
            <a:chOff x="5587070" y="5246837"/>
            <a:chExt cx="5835326" cy="326989"/>
          </a:xfrm>
        </p:grpSpPr>
        <p:sp>
          <p:nvSpPr>
            <p:cNvPr id="117" name="TextBox 116"/>
            <p:cNvSpPr txBox="1"/>
            <p:nvPr/>
          </p:nvSpPr>
          <p:spPr>
            <a:xfrm>
              <a:off x="5844454" y="5246837"/>
              <a:ext cx="5577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Автоматическое формирование </a:t>
              </a:r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charset="0"/>
                </a:rPr>
                <a:t>проекта уведомления о соответствии </a:t>
              </a: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 Light" charset="0"/>
                </a:rPr>
                <a:t>контролируемой информации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Open Sans Condensed Light" charset="0"/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5709502" y="5270184"/>
              <a:ext cx="2563116" cy="0"/>
            </a:xfrm>
            <a:prstGeom prst="line">
              <a:avLst/>
            </a:prstGeom>
            <a:ln w="28575" cmpd="dbl">
              <a:solidFill>
                <a:srgbClr val="00234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Группа 118"/>
            <p:cNvGrpSpPr>
              <a:grpSpLocks noChangeAspect="1"/>
            </p:cNvGrpSpPr>
            <p:nvPr/>
          </p:nvGrpSpPr>
          <p:grpSpPr>
            <a:xfrm>
              <a:off x="5587070" y="5270184"/>
              <a:ext cx="303642" cy="303642"/>
              <a:chOff x="852900" y="3546674"/>
              <a:chExt cx="460800" cy="460800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923100" y="3616874"/>
                <a:ext cx="320400" cy="320400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</p:grpSp>
      <p:sp>
        <p:nvSpPr>
          <p:cNvPr id="122" name="Блок-схема: альтернативный процесс 121"/>
          <p:cNvSpPr/>
          <p:nvPr/>
        </p:nvSpPr>
        <p:spPr>
          <a:xfrm>
            <a:off x="5818615" y="3553038"/>
            <a:ext cx="1106060" cy="348659"/>
          </a:xfrm>
          <a:prstGeom prst="flowChartAlternateProcess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2419651"/>
              </p:ext>
            </p:extLst>
          </p:nvPr>
        </p:nvGraphicFramePr>
        <p:xfrm>
          <a:off x="1521255" y="1149297"/>
          <a:ext cx="96492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8917" y="303923"/>
            <a:ext cx="7885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Особенности осуществления контроля для финансовых органов Российской Федерации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321275" y="1482811"/>
            <a:ext cx="1581665" cy="6425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</a:t>
            </a:r>
            <a:r>
              <a:rPr 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екабрь</a:t>
            </a:r>
          </a:p>
          <a:p>
            <a:pPr algn="ctr"/>
            <a:r>
              <a:rPr 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2016 </a:t>
            </a:r>
            <a:endParaRPr lang="ru-RU" b="1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1276" y="3323968"/>
            <a:ext cx="1581665" cy="6425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январь</a:t>
            </a:r>
          </a:p>
          <a:p>
            <a:pPr algn="ctr"/>
            <a:r>
              <a:rPr 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2017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21275" y="5189838"/>
            <a:ext cx="1581665" cy="6425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март</a:t>
            </a:r>
            <a:endParaRPr lang="ru-RU" b="1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2017 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25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188" y="2193069"/>
            <a:ext cx="870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20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3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15409" y="1988288"/>
            <a:ext cx="10005237" cy="4752753"/>
            <a:chOff x="1031358" y="1903228"/>
            <a:chExt cx="10005237" cy="475275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31358" y="1903228"/>
              <a:ext cx="10005237" cy="4752753"/>
            </a:xfrm>
            <a:prstGeom prst="roundRect">
              <a:avLst>
                <a:gd name="adj" fmla="val 1062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997" y="2105246"/>
              <a:ext cx="9530061" cy="429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018028" y="0"/>
            <a:ext cx="617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Приложение N 5 к Порядку взаимодействия Федерального казначейства с субъектами контроля</a:t>
            </a:r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, указанными в пунктах 3 и 6 Правил осуществления контроля, предусмотренного частью 5 статьи </a:t>
            </a:r>
            <a:r>
              <a:rPr lang="ru-RU" sz="1600" dirty="0" smtClean="0">
                <a:solidFill>
                  <a:srgbClr val="2E75B6"/>
                </a:solidFill>
                <a:latin typeface="Open Sans Condensed Light" charset="0"/>
              </a:rPr>
              <a:t>99, </a:t>
            </a:r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утвержденному приказом Минфина России от 04.07.2016 N 104н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81235" y="1171558"/>
            <a:ext cx="4242001" cy="597643"/>
          </a:xfrm>
          <a:prstGeom prst="roundRect">
            <a:avLst>
              <a:gd name="adj" fmla="val 987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869216" y="1631430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48397" y="1631430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78048" y="1631430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78446" y="1228364"/>
            <a:ext cx="384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Предоставляется через СУФД</a:t>
            </a:r>
          </a:p>
        </p:txBody>
      </p:sp>
      <p:sp>
        <p:nvSpPr>
          <p:cNvPr id="15" name="Овал 14"/>
          <p:cNvSpPr/>
          <p:nvPr/>
        </p:nvSpPr>
        <p:spPr>
          <a:xfrm>
            <a:off x="9243238" y="6293109"/>
            <a:ext cx="1144772" cy="192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95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57503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4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394" y="232829"/>
            <a:ext cx="793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Особенности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Плана закупок на очередной год и плановый период, </a:t>
            </a:r>
            <a:endParaRPr lang="ru-RU" sz="2000" b="1" dirty="0">
              <a:solidFill>
                <a:srgbClr val="2E75B6"/>
              </a:solidFill>
              <a:latin typeface="Open Sans Condensed Light" charset="0"/>
            </a:endParaRPr>
          </a:p>
          <a:p>
            <a:pPr algn="r"/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сформированного </a:t>
            </a:r>
            <a:r>
              <a:rPr lang="ru-RU" sz="1600" dirty="0" smtClean="0">
                <a:solidFill>
                  <a:srgbClr val="2E75B6"/>
                </a:solidFill>
                <a:latin typeface="Open Sans Condensed Light" charset="0"/>
              </a:rPr>
              <a:t>различными типами заказчиков</a:t>
            </a:r>
            <a:endParaRPr lang="en-US" altLang="ru-RU" sz="1600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8098" y="1625478"/>
            <a:ext cx="4024707" cy="1070138"/>
            <a:chOff x="3996118" y="2870810"/>
            <a:chExt cx="3353923" cy="89178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159281" y="2988418"/>
              <a:ext cx="3190760" cy="66393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82301" y="2910533"/>
              <a:ext cx="2592227" cy="78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ЗАКАЗ</a:t>
              </a:r>
              <a:r>
                <a:rPr lang="ru-RU" sz="13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ч</a:t>
              </a:r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ИКИ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charset="0"/>
                </a:rPr>
                <a:t>ФОИВ;  ГК, ВНБ, ФОИВ, ФКУ, ОГВ, ГКУ, ОМСУ, МКУ, организации, осуществляющие закупки от их имени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0" y="1617569"/>
            <a:ext cx="460800" cy="460800"/>
            <a:chOff x="852900" y="3546674"/>
            <a:chExt cx="460800" cy="460800"/>
          </a:xfrm>
        </p:grpSpPr>
        <p:sp>
          <p:nvSpPr>
            <p:cNvPr id="10" name="Овал 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210530" y="1617569"/>
            <a:ext cx="11981470" cy="2242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4464908" y="1741888"/>
            <a:ext cx="7642117" cy="837318"/>
            <a:chOff x="441381" y="1126451"/>
            <a:chExt cx="8513392" cy="685308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441381" y="1126451"/>
              <a:ext cx="2979783" cy="685307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финансового обеспечения, включенный в 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ПЗ, в разрезе лет (2017, 2018, 2019 годы)</a:t>
              </a:r>
              <a:endPara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402877" y="1126451"/>
              <a:ext cx="4551896" cy="685308"/>
            </a:xfrm>
            <a:prstGeom prst="roundRect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(ЛБО на </a:t>
              </a:r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соответствующий финансовый 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год: 2017, 2018, 2019 год) – (БО, вне ПЗ, код типа «2»)</a:t>
              </a:r>
              <a:endParaRPr lang="ru-RU" sz="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Open Sans Condensed Light" charset="0"/>
                <a:cs typeface="Arial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3549906" y="1152384"/>
              <a:ext cx="700983" cy="611680"/>
              <a:chOff x="4258961" y="3912972"/>
              <a:chExt cx="606409" cy="827289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258961" y="4321361"/>
                <a:ext cx="592616" cy="41890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Группа 18"/>
              <p:cNvGrpSpPr/>
              <p:nvPr/>
            </p:nvGrpSpPr>
            <p:grpSpPr>
              <a:xfrm>
                <a:off x="4376953" y="3912972"/>
                <a:ext cx="488417" cy="617839"/>
                <a:chOff x="4400769" y="3750447"/>
                <a:chExt cx="488417" cy="772554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400769" y="4111961"/>
                  <a:ext cx="482504" cy="411040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-120000" flipV="1">
                  <a:off x="4406682" y="3750447"/>
                  <a:ext cx="482504" cy="347269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Группа 21"/>
          <p:cNvGrpSpPr/>
          <p:nvPr/>
        </p:nvGrpSpPr>
        <p:grpSpPr>
          <a:xfrm>
            <a:off x="8703" y="3022120"/>
            <a:ext cx="460800" cy="460800"/>
            <a:chOff x="852900" y="3546674"/>
            <a:chExt cx="460800" cy="460800"/>
          </a:xfrm>
        </p:grpSpPr>
        <p:sp>
          <p:nvSpPr>
            <p:cNvPr id="23" name="Овал 2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219233" y="3022120"/>
            <a:ext cx="11981470" cy="2242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341993" y="3012122"/>
            <a:ext cx="2110251" cy="1070138"/>
            <a:chOff x="3996118" y="2870810"/>
            <a:chExt cx="1758543" cy="89178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159282" y="2988418"/>
              <a:ext cx="1378684" cy="66393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682301" y="3044072"/>
              <a:ext cx="107236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ЗАКАЗ</a:t>
              </a:r>
              <a:r>
                <a:rPr lang="ru-RU" sz="13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ч</a:t>
              </a:r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ИКИ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charset="0"/>
                </a:rPr>
                <a:t>БУ, АУ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452246" y="3163937"/>
            <a:ext cx="6864749" cy="802699"/>
            <a:chOff x="557543" y="1126451"/>
            <a:chExt cx="6864749" cy="685309"/>
          </a:xfrm>
        </p:grpSpPr>
        <p:sp>
          <p:nvSpPr>
            <p:cNvPr id="31" name="Блок-схема: альтернативный процесс 30"/>
            <p:cNvSpPr/>
            <p:nvPr/>
          </p:nvSpPr>
          <p:spPr>
            <a:xfrm>
              <a:off x="557543" y="1126451"/>
              <a:ext cx="2863621" cy="685307"/>
            </a:xfrm>
            <a:prstGeom prst="flowChartAlternateProcess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Объем финансового обеспечения, включенный в ПЗ, в разрезе лет (2017, 2018, 2019 годы)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402876" y="1126452"/>
              <a:ext cx="3019416" cy="685308"/>
            </a:xfrm>
            <a:prstGeom prst="roundRect">
              <a:avLst/>
            </a:prstGeom>
            <a:noFill/>
            <a:ln w="34925">
              <a:solidFill>
                <a:srgbClr val="002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Выплаты по расходам на закупку товаров, работ, услуг, предусмотренных </a:t>
              </a:r>
              <a:r>
                <a:rPr lang="ru-RU" sz="1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ПФ</a:t>
              </a:r>
              <a:r>
                <a:rPr lang="ru-RU" sz="2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х</a:t>
              </a:r>
              <a:r>
                <a:rPr lang="ru-RU" sz="1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Д</a:t>
              </a:r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 (строка 2001, </a:t>
              </a:r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pen Sans Condensed Light" charset="0"/>
                  <a:cs typeface="Arial" charset="0"/>
                </a:rPr>
                <a:t>гр. 7, 8, 9) 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549906" y="1152384"/>
              <a:ext cx="700983" cy="611680"/>
              <a:chOff x="4258961" y="3912972"/>
              <a:chExt cx="606409" cy="827289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258961" y="4321361"/>
                <a:ext cx="592616" cy="41890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34"/>
              <p:cNvGrpSpPr/>
              <p:nvPr/>
            </p:nvGrpSpPr>
            <p:grpSpPr>
              <a:xfrm>
                <a:off x="4376953" y="3912972"/>
                <a:ext cx="488417" cy="617839"/>
                <a:chOff x="4400769" y="3750447"/>
                <a:chExt cx="488417" cy="772554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4400769" y="4111961"/>
                  <a:ext cx="482504" cy="411040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-120000" flipV="1">
                  <a:off x="4406682" y="3750447"/>
                  <a:ext cx="482504" cy="347269"/>
                </a:xfrm>
                <a:prstGeom prst="line">
                  <a:avLst/>
                </a:prstGeom>
                <a:ln w="104775" cap="rnd">
                  <a:solidFill>
                    <a:srgbClr val="E68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2" name="Группа 41"/>
          <p:cNvGrpSpPr/>
          <p:nvPr/>
        </p:nvGrpSpPr>
        <p:grpSpPr>
          <a:xfrm>
            <a:off x="-519" y="4278390"/>
            <a:ext cx="460800" cy="460800"/>
            <a:chOff x="852900" y="3546674"/>
            <a:chExt cx="460800" cy="460800"/>
          </a:xfrm>
        </p:grpSpPr>
        <p:sp>
          <p:nvSpPr>
            <p:cNvPr id="43" name="Овал 42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flipV="1">
            <a:off x="210011" y="4278390"/>
            <a:ext cx="11981470" cy="2242"/>
          </a:xfrm>
          <a:prstGeom prst="line">
            <a:avLst/>
          </a:prstGeom>
          <a:ln w="22225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341995" y="4278390"/>
            <a:ext cx="2110251" cy="1070138"/>
            <a:chOff x="3996118" y="2870810"/>
            <a:chExt cx="1758543" cy="89178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159282" y="2988418"/>
              <a:ext cx="1378684" cy="66393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18" y="2870810"/>
              <a:ext cx="907519" cy="89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682301" y="3044072"/>
              <a:ext cx="107236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ЗАКАЗ</a:t>
              </a:r>
              <a:r>
                <a:rPr lang="ru-RU" sz="13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ч</a:t>
              </a:r>
              <a:r>
                <a:rPr lang="ru-RU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ИКИ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Open Sans Condensed Light" charset="0"/>
                </a:rPr>
                <a:t>ГУП, МУП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Open Sans Condensed Light" charset="0"/>
              </a:endParaRPr>
            </a:p>
          </p:txBody>
        </p:sp>
      </p:grpSp>
      <p:sp>
        <p:nvSpPr>
          <p:cNvPr id="51" name="Блок-схема: альтернативный процесс 50"/>
          <p:cNvSpPr/>
          <p:nvPr/>
        </p:nvSpPr>
        <p:spPr>
          <a:xfrm>
            <a:off x="2452246" y="4419520"/>
            <a:ext cx="2876025" cy="1281064"/>
          </a:xfrm>
          <a:prstGeom prst="flowChartAlternateProcess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Объем финансового обеспечения, включенный в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ПЗ за счет субсидии на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кап.вложения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,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в разрезе лет (2017, 2018, 2019 годы)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09984" y="4419520"/>
            <a:ext cx="3007012" cy="1281064"/>
          </a:xfrm>
          <a:prstGeom prst="roundRect">
            <a:avLst/>
          </a:prstGeom>
          <a:noFill/>
          <a:ln w="34925">
            <a:solidFill>
              <a:srgbClr val="00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Объем финансового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обеспечения по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соглашениям о предоставлении субсидий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на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кап.вложения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 на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2017, 2018, 2019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 Condensed Light" charset="0"/>
                <a:cs typeface="Arial" charset="0"/>
              </a:rPr>
              <a:t>годы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pen Sans Condensed Light" charset="0"/>
              <a:cs typeface="Arial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428665" y="4632070"/>
            <a:ext cx="700983" cy="716458"/>
            <a:chOff x="4258961" y="3912972"/>
            <a:chExt cx="606409" cy="827289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4258961" y="4321361"/>
              <a:ext cx="592616" cy="418900"/>
            </a:xfrm>
            <a:prstGeom prst="line">
              <a:avLst/>
            </a:prstGeom>
            <a:ln w="104775" cap="rnd">
              <a:solidFill>
                <a:srgbClr val="E68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4376953" y="3912972"/>
              <a:ext cx="488417" cy="617839"/>
              <a:chOff x="4400769" y="3750447"/>
              <a:chExt cx="488417" cy="772554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4400769" y="4111961"/>
                <a:ext cx="482504" cy="411040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-120000" flipV="1">
                <a:off x="4406682" y="3750447"/>
                <a:ext cx="482504" cy="347269"/>
              </a:xfrm>
              <a:prstGeom prst="line">
                <a:avLst/>
              </a:prstGeom>
              <a:ln w="104775" cap="rnd">
                <a:solidFill>
                  <a:srgbClr val="E68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69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5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9265" y="0"/>
            <a:ext cx="5312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Планируемый к реализации в ППО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«АСФК (OEBS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)»</a:t>
            </a:r>
          </a:p>
          <a:p>
            <a:pPr algn="r"/>
            <a:r>
              <a:rPr lang="ru-RU" sz="1600" dirty="0">
                <a:solidFill>
                  <a:srgbClr val="2E75B6"/>
                </a:solidFill>
                <a:latin typeface="Open Sans Condensed Light" charset="0"/>
              </a:rPr>
              <a:t> отчет «Отчет о состоянии доступных к использованию лимитов бюджетных обязательств на осуществление закупок»</a:t>
            </a:r>
          </a:p>
        </p:txBody>
      </p:sp>
      <p:pic>
        <p:nvPicPr>
          <p:cNvPr id="5" name="Рисунок 4" descr="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4" y="2120421"/>
            <a:ext cx="7045289" cy="38188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49216" y="2121430"/>
            <a:ext cx="4905556" cy="2790812"/>
            <a:chOff x="5705180" y="1617569"/>
            <a:chExt cx="6364785" cy="333973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180" y="1617569"/>
              <a:ext cx="6364785" cy="333973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657968" y="1687769"/>
              <a:ext cx="1548713" cy="210818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954531" y="4638038"/>
              <a:ext cx="313038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9307079" y="4642021"/>
              <a:ext cx="322953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630032" y="4638038"/>
              <a:ext cx="263611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9920836" y="4642021"/>
              <a:ext cx="258654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18161" y="1246991"/>
            <a:ext cx="4242001" cy="597643"/>
          </a:xfrm>
          <a:prstGeom prst="roundRect">
            <a:avLst>
              <a:gd name="adj" fmla="val 987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06142" y="170686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85323" y="170686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514974" y="170686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590" y="1306753"/>
            <a:ext cx="384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План закупок</a:t>
            </a:r>
            <a:endParaRPr lang="ru-RU" sz="20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274570" y="1207986"/>
            <a:ext cx="4242001" cy="873430"/>
            <a:chOff x="6274570" y="1207986"/>
            <a:chExt cx="4242001" cy="87343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274570" y="1207986"/>
              <a:ext cx="4242001" cy="597643"/>
            </a:xfrm>
            <a:prstGeom prst="roundRect">
              <a:avLst>
                <a:gd name="adj" fmla="val 987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562551" y="1667858"/>
              <a:ext cx="507676" cy="41355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8141732" y="1667858"/>
              <a:ext cx="507676" cy="41355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9571383" y="1667858"/>
              <a:ext cx="507676" cy="41355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86721" y="1279293"/>
              <a:ext cx="3847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2E75B6"/>
                  </a:solidFill>
                  <a:latin typeface="Open Sans Condensed Light" charset="0"/>
                </a:rPr>
                <a:t>ППО «АСФК (OEBS)»</a:t>
              </a:r>
              <a:endParaRPr lang="ru-RU" sz="20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endParaRPr>
            </a:p>
          </p:txBody>
        </p:sp>
      </p:grpSp>
      <p:sp>
        <p:nvSpPr>
          <p:cNvPr id="24" name="Пятиугольник 23"/>
          <p:cNvSpPr/>
          <p:nvPr/>
        </p:nvSpPr>
        <p:spPr>
          <a:xfrm rot="5400000">
            <a:off x="6002878" y="4118150"/>
            <a:ext cx="1837155" cy="1069472"/>
          </a:xfrm>
          <a:prstGeom prst="homePlate">
            <a:avLst>
              <a:gd name="adj" fmla="val 1182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6729762" y="5585790"/>
            <a:ext cx="383386" cy="383386"/>
            <a:chOff x="852900" y="3546674"/>
            <a:chExt cx="460800" cy="460800"/>
          </a:xfrm>
        </p:grpSpPr>
        <p:sp>
          <p:nvSpPr>
            <p:cNvPr id="26" name="Овал 25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28" name="Пятиугольник 27"/>
          <p:cNvSpPr/>
          <p:nvPr/>
        </p:nvSpPr>
        <p:spPr>
          <a:xfrm rot="5400000">
            <a:off x="7138914" y="4110715"/>
            <a:ext cx="1837155" cy="1069472"/>
          </a:xfrm>
          <a:prstGeom prst="homePlate">
            <a:avLst>
              <a:gd name="adj" fmla="val 1182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7865798" y="5585790"/>
            <a:ext cx="383386" cy="383386"/>
            <a:chOff x="852900" y="3546674"/>
            <a:chExt cx="460800" cy="460800"/>
          </a:xfrm>
        </p:grpSpPr>
        <p:sp>
          <p:nvSpPr>
            <p:cNvPr id="30" name="Овал 29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32" name="Пятиугольник 31"/>
          <p:cNvSpPr/>
          <p:nvPr/>
        </p:nvSpPr>
        <p:spPr>
          <a:xfrm rot="5400000">
            <a:off x="8265566" y="4110716"/>
            <a:ext cx="1837155" cy="1069472"/>
          </a:xfrm>
          <a:prstGeom prst="homePlate">
            <a:avLst>
              <a:gd name="adj" fmla="val 11829"/>
            </a:avLst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8992450" y="5585790"/>
            <a:ext cx="383386" cy="383386"/>
            <a:chOff x="852900" y="3546674"/>
            <a:chExt cx="460800" cy="460800"/>
          </a:xfrm>
        </p:grpSpPr>
        <p:sp>
          <p:nvSpPr>
            <p:cNvPr id="34" name="Овал 3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37" name="Минус 36"/>
          <p:cNvSpPr/>
          <p:nvPr/>
        </p:nvSpPr>
        <p:spPr>
          <a:xfrm>
            <a:off x="7262241" y="5585791"/>
            <a:ext cx="521028" cy="324978"/>
          </a:xfrm>
          <a:prstGeom prst="mathMinus">
            <a:avLst/>
          </a:prstGeom>
          <a:solidFill>
            <a:srgbClr val="00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 37"/>
          <p:cNvSpPr/>
          <p:nvPr/>
        </p:nvSpPr>
        <p:spPr>
          <a:xfrm>
            <a:off x="8262412" y="5585788"/>
            <a:ext cx="749203" cy="324980"/>
          </a:xfrm>
          <a:prstGeom prst="mathEqual">
            <a:avLst/>
          </a:prstGeom>
          <a:gradFill>
            <a:gsLst>
              <a:gs pos="0">
                <a:srgbClr val="002346"/>
              </a:gs>
              <a:gs pos="50000">
                <a:srgbClr val="002346"/>
              </a:gs>
              <a:gs pos="100000">
                <a:srgbClr val="002346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694620" y="5199321"/>
            <a:ext cx="241269" cy="192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051102" y="5199321"/>
            <a:ext cx="241269" cy="192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402592" y="5195777"/>
            <a:ext cx="241269" cy="192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7924204" y="5292151"/>
            <a:ext cx="1478388" cy="1098016"/>
            <a:chOff x="7924204" y="5292151"/>
            <a:chExt cx="1478388" cy="1098016"/>
          </a:xfrm>
        </p:grpSpPr>
        <p:cxnSp>
          <p:nvCxnSpPr>
            <p:cNvPr id="43" name="Прямая соединительная линия 42"/>
            <p:cNvCxnSpPr>
              <a:stCxn id="39" idx="3"/>
            </p:cNvCxnSpPr>
            <p:nvPr/>
          </p:nvCxnSpPr>
          <p:spPr>
            <a:xfrm flipH="1">
              <a:off x="7924204" y="5363842"/>
              <a:ext cx="805749" cy="1026325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40" idx="3"/>
            </p:cNvCxnSpPr>
            <p:nvPr/>
          </p:nvCxnSpPr>
          <p:spPr>
            <a:xfrm flipH="1">
              <a:off x="7924205" y="5363842"/>
              <a:ext cx="1162230" cy="1026325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41" idx="2"/>
            </p:cNvCxnSpPr>
            <p:nvPr/>
          </p:nvCxnSpPr>
          <p:spPr>
            <a:xfrm flipH="1">
              <a:off x="7924205" y="5292151"/>
              <a:ext cx="1478387" cy="1098016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2638857" y="4838199"/>
            <a:ext cx="1305822" cy="1551968"/>
            <a:chOff x="2638857" y="4838199"/>
            <a:chExt cx="1305822" cy="1551968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2921853" y="4838199"/>
              <a:ext cx="1022826" cy="1551968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38857" y="4841527"/>
              <a:ext cx="1305822" cy="1548640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203834" y="4841527"/>
              <a:ext cx="740845" cy="1548640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Прямая соединительная линия 58"/>
          <p:cNvCxnSpPr/>
          <p:nvPr/>
        </p:nvCxnSpPr>
        <p:spPr>
          <a:xfrm>
            <a:off x="3944679" y="6390167"/>
            <a:ext cx="3979525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87609" y="2434856"/>
            <a:ext cx="1542344" cy="43593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6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9265" y="0"/>
            <a:ext cx="531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Отчет о состоянии доступных к использованию лимитов бюджетных обязательств на осуществление закупок</a:t>
            </a:r>
          </a:p>
        </p:txBody>
      </p:sp>
      <p:pic>
        <p:nvPicPr>
          <p:cNvPr id="5" name="Рисунок 4" descr="0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7" y="1968896"/>
            <a:ext cx="8577743" cy="480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0" y="1035721"/>
            <a:ext cx="11729055" cy="933176"/>
            <a:chOff x="936000" y="1502674"/>
            <a:chExt cx="11729055" cy="9331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96897" y="1589619"/>
              <a:ext cx="11568158" cy="73348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heck, checklist, clip, clipboard, done, exam, memo, organizer, task, tasks, todo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1502674"/>
              <a:ext cx="912016" cy="93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744280" y="1166240"/>
            <a:ext cx="1098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E75B6"/>
                </a:solidFill>
                <a:latin typeface="Open Sans Condensed Light" charset="0"/>
              </a:rPr>
              <a:t>В параметрах отчета предусмотрена возможность формирования Отчета по одному получателю бюджетных средств (в параметре формирования отчета указывается конкретный лицевой счет), а также по нескольким получателям бюджетных средств (в параметре формирования отчета указывается множество лицевых счетов). В случае указания в параметре нескольких получателей бюджетных средств </a:t>
            </a:r>
            <a:endParaRPr lang="en-US" sz="1200" b="1" dirty="0" smtClean="0">
              <a:solidFill>
                <a:srgbClr val="2E75B6"/>
              </a:solidFill>
              <a:latin typeface="Open Sans Condensed Light" charset="0"/>
            </a:endParaRPr>
          </a:p>
          <a:p>
            <a:r>
              <a:rPr lang="ru-RU" sz="1200" b="1" dirty="0" smtClean="0">
                <a:solidFill>
                  <a:srgbClr val="2E75B6"/>
                </a:solidFill>
                <a:latin typeface="Open Sans Condensed Light" charset="0"/>
              </a:rPr>
              <a:t>(</a:t>
            </a:r>
            <a:r>
              <a:rPr lang="ru-RU" sz="1200" b="1" dirty="0">
                <a:solidFill>
                  <a:srgbClr val="2E75B6"/>
                </a:solidFill>
                <a:latin typeface="Open Sans Condensed Light" charset="0"/>
              </a:rPr>
              <a:t>т.е. множества лицевых счетов), отчет должен формироваться без Разделов 2.1-2.3 Отчета. При этом данные по каждому получателю бюджетных средств (лицевому счету) формируются на отдельных листах</a:t>
            </a:r>
          </a:p>
        </p:txBody>
      </p:sp>
    </p:spTree>
    <p:extLst>
      <p:ext uri="{BB962C8B-B14F-4D97-AF65-F5344CB8AC3E}">
        <p14:creationId xmlns:p14="http://schemas.microsoft.com/office/powerpoint/2010/main" val="29372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10059895" y="4997302"/>
            <a:ext cx="637954" cy="1754372"/>
          </a:xfrm>
          <a:prstGeom prst="downArrow">
            <a:avLst>
              <a:gd name="adj1" fmla="val 50000"/>
              <a:gd name="adj2" fmla="val 333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углом вверх 56"/>
          <p:cNvSpPr/>
          <p:nvPr/>
        </p:nvSpPr>
        <p:spPr>
          <a:xfrm rot="10800000" flipH="1">
            <a:off x="8282524" y="2837201"/>
            <a:ext cx="1152525" cy="86753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углом вверх 45"/>
          <p:cNvSpPr/>
          <p:nvPr/>
        </p:nvSpPr>
        <p:spPr>
          <a:xfrm rot="10800000" flipH="1">
            <a:off x="3697499" y="1442729"/>
            <a:ext cx="1152525" cy="86753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7617" y="649287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7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5646" y="0"/>
            <a:ext cx="688635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err="1" smtClean="0">
                <a:solidFill>
                  <a:srgbClr val="2E75B6"/>
                </a:solidFill>
                <a:latin typeface="Open Sans Condensed Light" charset="0"/>
              </a:rPr>
              <a:t>ПФ</a:t>
            </a:r>
            <a:r>
              <a:rPr lang="ru-RU" altLang="ru-RU" sz="2700" b="1" dirty="0" err="1" smtClean="0">
                <a:solidFill>
                  <a:srgbClr val="2E75B6"/>
                </a:solidFill>
                <a:latin typeface="Open Sans Condensed Light" charset="0"/>
              </a:rPr>
              <a:t>х</a:t>
            </a:r>
            <a:r>
              <a:rPr lang="ru-RU" altLang="ru-RU" sz="2000" b="1" dirty="0" err="1" smtClean="0">
                <a:solidFill>
                  <a:srgbClr val="2E75B6"/>
                </a:solidFill>
                <a:latin typeface="Open Sans Condensed Light" charset="0"/>
              </a:rPr>
              <a:t>Д</a:t>
            </a:r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 на о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бщероссийском официальном сайте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в сети Интернет для размещения информации о государственных (муниципальных)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учреждениях </a:t>
            </a:r>
            <a:r>
              <a:rPr lang="en-US" sz="2000" b="1" dirty="0" smtClean="0">
                <a:solidFill>
                  <a:srgbClr val="2E75B6"/>
                </a:solidFill>
                <a:latin typeface="Open Sans Condensed Light" charset="0"/>
              </a:rPr>
              <a:t>(www</a:t>
            </a:r>
            <a:r>
              <a:rPr lang="en-US" sz="2000" b="1" dirty="0">
                <a:solidFill>
                  <a:srgbClr val="2E75B6"/>
                </a:solidFill>
                <a:latin typeface="Open Sans Condensed Light" charset="0"/>
              </a:rPr>
              <a:t>. bus.gov.ru</a:t>
            </a:r>
            <a:r>
              <a:rPr lang="en-US" sz="2000" b="1" dirty="0" smtClean="0">
                <a:solidFill>
                  <a:srgbClr val="2E75B6"/>
                </a:solidFill>
                <a:latin typeface="Open Sans Condensed Light" charset="0"/>
              </a:rPr>
              <a:t>)</a:t>
            </a:r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 </a:t>
            </a:r>
            <a:endParaRPr lang="en-US" altLang="ru-RU" sz="2000" b="1" dirty="0" smtClean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8710" y="1259958"/>
            <a:ext cx="3658789" cy="2527891"/>
            <a:chOff x="485996" y="1123384"/>
            <a:chExt cx="3658789" cy="25278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96" y="1123384"/>
              <a:ext cx="3658789" cy="2527891"/>
            </a:xfrm>
            <a:prstGeom prst="rect">
              <a:avLst/>
            </a:prstGeom>
            <a:noFill/>
            <a:ln w="25400" cap="rnd">
              <a:solidFill>
                <a:schemeClr val="accent5">
                  <a:lumMod val="7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" name="Соединительная линия уступом 5"/>
            <p:cNvCxnSpPr/>
            <p:nvPr/>
          </p:nvCxnSpPr>
          <p:spPr>
            <a:xfrm>
              <a:off x="627321" y="1275907"/>
              <a:ext cx="648586" cy="127591"/>
            </a:xfrm>
            <a:prstGeom prst="bentConnector3">
              <a:avLst>
                <a:gd name="adj1" fmla="val -820"/>
              </a:avLst>
            </a:prstGeom>
            <a:ln w="349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>
              <a:off x="1403498" y="1403498"/>
              <a:ext cx="10632" cy="1212111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53" y="3704734"/>
            <a:ext cx="3645132" cy="1292568"/>
          </a:xfrm>
          <a:prstGeom prst="rect">
            <a:avLst/>
          </a:prstGeom>
          <a:noFill/>
          <a:ln w="25400" cap="rnd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10378872" y="4351018"/>
            <a:ext cx="0" cy="447258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50" y="2337521"/>
            <a:ext cx="4478774" cy="3634784"/>
          </a:xfrm>
          <a:prstGeom prst="rect">
            <a:avLst/>
          </a:prstGeom>
          <a:noFill/>
          <a:ln w="25400" cap="rnd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3395859" y="883768"/>
            <a:ext cx="479232" cy="479232"/>
            <a:chOff x="852900" y="3546674"/>
            <a:chExt cx="460800" cy="460800"/>
          </a:xfrm>
        </p:grpSpPr>
        <p:sp>
          <p:nvSpPr>
            <p:cNvPr id="48" name="Овал 47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7929939" y="2107954"/>
            <a:ext cx="479232" cy="479232"/>
            <a:chOff x="852900" y="3546674"/>
            <a:chExt cx="460800" cy="460800"/>
          </a:xfrm>
        </p:grpSpPr>
        <p:sp>
          <p:nvSpPr>
            <p:cNvPr id="51" name="Овал 50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3" name="Группа 52"/>
          <p:cNvGrpSpPr>
            <a:grpSpLocks noChangeAspect="1"/>
          </p:cNvGrpSpPr>
          <p:nvPr/>
        </p:nvGrpSpPr>
        <p:grpSpPr>
          <a:xfrm>
            <a:off x="11711585" y="3465118"/>
            <a:ext cx="479232" cy="479232"/>
            <a:chOff x="852900" y="3546674"/>
            <a:chExt cx="460800" cy="460800"/>
          </a:xfrm>
        </p:grpSpPr>
        <p:sp>
          <p:nvSpPr>
            <p:cNvPr id="54" name="Овал 5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22" name="Скругленная прямоугольная выноска 21"/>
          <p:cNvSpPr/>
          <p:nvPr/>
        </p:nvSpPr>
        <p:spPr>
          <a:xfrm>
            <a:off x="5305646" y="1442729"/>
            <a:ext cx="2697302" cy="665225"/>
          </a:xfrm>
          <a:prstGeom prst="wedgeRoundRectCallout">
            <a:avLst>
              <a:gd name="adj1" fmla="val -30923"/>
              <a:gd name="adj2" fmla="val 159714"/>
              <a:gd name="adj3" fmla="val 1666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Поиск организации по ИНН, ОГРН, Наименованию, коду ПГМУ, коду СПЗ, коду НУБП, коду РУБП, коду ПУБП.</a:t>
            </a:r>
          </a:p>
          <a:p>
            <a:pPr algn="ctr"/>
            <a:r>
              <a:rPr lang="ru-RU" sz="1000" b="1" i="1" dirty="0" smtClean="0">
                <a:solidFill>
                  <a:srgbClr val="E68900"/>
                </a:solidFill>
              </a:rPr>
              <a:t>Например, «школа 2054»</a:t>
            </a:r>
            <a:endParaRPr lang="ru-RU" sz="1000" b="1" i="1" dirty="0">
              <a:solidFill>
                <a:srgbClr val="E68900"/>
              </a:solidFill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9537405" y="2837202"/>
            <a:ext cx="2247187" cy="433766"/>
          </a:xfrm>
          <a:prstGeom prst="wedgeRoundRectCallout">
            <a:avLst>
              <a:gd name="adj1" fmla="val 1401"/>
              <a:gd name="adj2" fmla="val 272679"/>
              <a:gd name="adj3" fmla="val 1666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Подвести курсор к целевому учреждению в результатах запроса.</a:t>
            </a:r>
          </a:p>
        </p:txBody>
      </p:sp>
    </p:spTree>
    <p:extLst>
      <p:ext uri="{BB962C8B-B14F-4D97-AF65-F5344CB8AC3E}">
        <p14:creationId xmlns:p14="http://schemas.microsoft.com/office/powerpoint/2010/main" val="3646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60778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pPr>
                <a:defRPr/>
              </a:pPr>
              <a:t>8</a:t>
            </a:fld>
            <a:endParaRPr lang="ru-RU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5646" y="0"/>
            <a:ext cx="688635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err="1" smtClean="0">
                <a:solidFill>
                  <a:srgbClr val="2E75B6"/>
                </a:solidFill>
                <a:latin typeface="Open Sans Condensed Light" charset="0"/>
              </a:rPr>
              <a:t>ПФ</a:t>
            </a:r>
            <a:r>
              <a:rPr lang="ru-RU" altLang="ru-RU" sz="2700" b="1" dirty="0" err="1" smtClean="0">
                <a:solidFill>
                  <a:srgbClr val="2E75B6"/>
                </a:solidFill>
                <a:latin typeface="Open Sans Condensed Light" charset="0"/>
              </a:rPr>
              <a:t>х</a:t>
            </a:r>
            <a:r>
              <a:rPr lang="ru-RU" altLang="ru-RU" sz="2000" b="1" dirty="0" err="1" smtClean="0">
                <a:solidFill>
                  <a:srgbClr val="2E75B6"/>
                </a:solidFill>
                <a:latin typeface="Open Sans Condensed Light" charset="0"/>
              </a:rPr>
              <a:t>Д</a:t>
            </a:r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 на о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бщероссийском официальном сайте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в сети Интернет для размещения информации о государственных (муниципальных)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учреждениях </a:t>
            </a:r>
            <a:r>
              <a:rPr lang="en-US" sz="2000" b="1" dirty="0" smtClean="0">
                <a:solidFill>
                  <a:srgbClr val="2E75B6"/>
                </a:solidFill>
                <a:latin typeface="Open Sans Condensed Light" charset="0"/>
              </a:rPr>
              <a:t>(www</a:t>
            </a:r>
            <a:r>
              <a:rPr lang="en-US" sz="2000" b="1" dirty="0">
                <a:solidFill>
                  <a:srgbClr val="2E75B6"/>
                </a:solidFill>
                <a:latin typeface="Open Sans Condensed Light" charset="0"/>
              </a:rPr>
              <a:t>. bus.gov.ru</a:t>
            </a:r>
            <a:r>
              <a:rPr lang="en-US" sz="2000" b="1" dirty="0" smtClean="0">
                <a:solidFill>
                  <a:srgbClr val="2E75B6"/>
                </a:solidFill>
                <a:latin typeface="Open Sans Condensed Light" charset="0"/>
              </a:rPr>
              <a:t>)</a:t>
            </a:r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 </a:t>
            </a:r>
            <a:endParaRPr lang="en-US" altLang="ru-RU" sz="2000" b="1" dirty="0" smtClean="0">
              <a:solidFill>
                <a:srgbClr val="2E75B6"/>
              </a:solidFill>
              <a:latin typeface="Open Sans Condensed Light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" y="1444175"/>
            <a:ext cx="5139726" cy="4736610"/>
          </a:xfrm>
          <a:prstGeom prst="rect">
            <a:avLst/>
          </a:prstGeom>
          <a:noFill/>
          <a:ln w="25400" cap="rnd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86744" y="1774184"/>
            <a:ext cx="0" cy="979156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31" y="1444175"/>
            <a:ext cx="6275727" cy="4733341"/>
          </a:xfrm>
          <a:prstGeom prst="rect">
            <a:avLst/>
          </a:prstGeom>
          <a:noFill/>
          <a:ln w="28575" cmpd="dbl">
            <a:solidFill>
              <a:srgbClr val="E68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11712767" y="1247936"/>
            <a:ext cx="479232" cy="479232"/>
            <a:chOff x="852900" y="3546674"/>
            <a:chExt cx="460800" cy="460800"/>
          </a:xfrm>
        </p:grpSpPr>
        <p:sp>
          <p:nvSpPr>
            <p:cNvPr id="14" name="Овал 13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5066030" y="1204559"/>
            <a:ext cx="479232" cy="479232"/>
            <a:chOff x="852900" y="3546674"/>
            <a:chExt cx="460800" cy="460800"/>
          </a:xfrm>
        </p:grpSpPr>
        <p:sp>
          <p:nvSpPr>
            <p:cNvPr id="22" name="Овал 21"/>
            <p:cNvSpPr/>
            <p:nvPr/>
          </p:nvSpPr>
          <p:spPr>
            <a:xfrm>
              <a:off x="852900" y="3546674"/>
              <a:ext cx="460800" cy="46080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923100" y="3616874"/>
              <a:ext cx="320400" cy="3204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4" name="Стрелка вниз 23"/>
          <p:cNvSpPr/>
          <p:nvPr/>
        </p:nvSpPr>
        <p:spPr>
          <a:xfrm rot="16200000">
            <a:off x="4680000" y="3204000"/>
            <a:ext cx="637954" cy="1348131"/>
          </a:xfrm>
          <a:prstGeom prst="downArrow">
            <a:avLst>
              <a:gd name="adj1" fmla="val 50000"/>
              <a:gd name="adj2" fmla="val 3333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0005237" y="2263763"/>
            <a:ext cx="1779354" cy="305456"/>
          </a:xfrm>
          <a:prstGeom prst="wedgeRoundRectCallout">
            <a:avLst>
              <a:gd name="adj1" fmla="val 281"/>
              <a:gd name="adj2" fmla="val 256743"/>
              <a:gd name="adj3" fmla="val 16667"/>
            </a:avLst>
          </a:prstGeom>
          <a:solidFill>
            <a:srgbClr val="C00000">
              <a:alpha val="5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Вывод ПФХД на печать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8748822" y="3878065"/>
            <a:ext cx="1586025" cy="576977"/>
          </a:xfrm>
          <a:prstGeom prst="wedgeRoundRectCallout">
            <a:avLst>
              <a:gd name="adj1" fmla="val -77926"/>
              <a:gd name="adj2" fmla="val 135527"/>
              <a:gd name="adj3" fmla="val 16667"/>
            </a:avLst>
          </a:prstGeom>
          <a:solidFill>
            <a:srgbClr val="C00000">
              <a:alpha val="5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Вывод ПФХД в структурированном виде в браузере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129126" y="5083088"/>
            <a:ext cx="1586025" cy="576977"/>
          </a:xfrm>
          <a:prstGeom prst="wedgeRoundRectCallout">
            <a:avLst>
              <a:gd name="adj1" fmla="val -75244"/>
              <a:gd name="adj2" fmla="val 118942"/>
              <a:gd name="adj3" fmla="val 16667"/>
            </a:avLst>
          </a:prstGeom>
          <a:solidFill>
            <a:srgbClr val="C00000">
              <a:alpha val="5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Вывод ПФХД в файл </a:t>
            </a:r>
            <a:r>
              <a:rPr lang="en-US" sz="1000" b="1" dirty="0" smtClean="0"/>
              <a:t>Excel</a:t>
            </a:r>
            <a:endParaRPr lang="ru-RU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8206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73045"/>
            <a:ext cx="2743200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5394" y="232829"/>
            <a:ext cx="7934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2E75B6"/>
                </a:solidFill>
                <a:latin typeface="Open Sans Condensed Light" charset="0"/>
              </a:rPr>
              <a:t>Особенности </a:t>
            </a:r>
            <a:r>
              <a:rPr lang="ru-RU" altLang="ru-RU" sz="2000" b="1" dirty="0">
                <a:solidFill>
                  <a:srgbClr val="2E75B6"/>
                </a:solidFill>
                <a:latin typeface="Open Sans Condensed Light" charset="0"/>
              </a:rPr>
              <a:t>контроля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Плана закупок на очередной </a:t>
            </a:r>
            <a:r>
              <a:rPr lang="ru-RU" sz="2000" b="1" dirty="0">
                <a:solidFill>
                  <a:srgbClr val="2E75B6"/>
                </a:solidFill>
                <a:latin typeface="Open Sans Condensed Light" charset="0"/>
              </a:rPr>
              <a:t>год и плановый </a:t>
            </a:r>
            <a:r>
              <a:rPr lang="ru-RU" sz="2000" b="1" dirty="0" smtClean="0">
                <a:solidFill>
                  <a:srgbClr val="2E75B6"/>
                </a:solidFill>
                <a:latin typeface="Open Sans Condensed Light" charset="0"/>
              </a:rPr>
              <a:t>период, сформированного бюджетным (автономным) учреждением </a:t>
            </a:r>
            <a:endParaRPr lang="en-US" altLang="ru-RU" sz="2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216" y="2386871"/>
            <a:ext cx="4905556" cy="2790812"/>
            <a:chOff x="5705180" y="1617569"/>
            <a:chExt cx="6364785" cy="33397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180" y="1617569"/>
              <a:ext cx="6364785" cy="333973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657968" y="1687769"/>
              <a:ext cx="1548713" cy="210818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954531" y="4638038"/>
              <a:ext cx="313038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9307079" y="4642021"/>
              <a:ext cx="322953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9630032" y="4638038"/>
              <a:ext cx="263611" cy="230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18161" y="1145702"/>
            <a:ext cx="4242001" cy="827611"/>
          </a:xfrm>
          <a:prstGeom prst="roundRect">
            <a:avLst>
              <a:gd name="adj" fmla="val 987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06142" y="1972304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85323" y="1972304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514974" y="1972304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3755" y="1359452"/>
            <a:ext cx="384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План закупок</a:t>
            </a:r>
            <a:endParaRPr lang="ru-RU" sz="20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38857" y="5103640"/>
            <a:ext cx="1305822" cy="1286527"/>
            <a:chOff x="2638857" y="4838199"/>
            <a:chExt cx="1305822" cy="12865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921853" y="4838199"/>
              <a:ext cx="1022826" cy="1286527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638857" y="4841527"/>
              <a:ext cx="1305821" cy="1283199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03834" y="4841527"/>
              <a:ext cx="740845" cy="1283199"/>
            </a:xfrm>
            <a:prstGeom prst="line">
              <a:avLst/>
            </a:prstGeom>
            <a:ln w="15875" cmpd="sng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82" y="2408509"/>
            <a:ext cx="6854076" cy="3439432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284381" y="1145702"/>
            <a:ext cx="6854076" cy="827611"/>
          </a:xfrm>
          <a:prstGeom prst="roundRect">
            <a:avLst>
              <a:gd name="adj" fmla="val 987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6829182" y="197331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408363" y="197331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838014" y="1973313"/>
            <a:ext cx="507676" cy="4135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18627" y="1113423"/>
            <a:ext cx="6785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Таблица 2.1 </a:t>
            </a:r>
            <a:r>
              <a:rPr lang="ru-RU" sz="2000" b="1" dirty="0" err="1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ПФ</a:t>
            </a:r>
            <a:r>
              <a:rPr lang="ru-RU" sz="2600" b="1" dirty="0" err="1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х</a:t>
            </a:r>
            <a:r>
              <a:rPr lang="ru-RU" sz="2000" b="1" dirty="0" err="1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Д</a:t>
            </a:r>
            <a:r>
              <a:rPr lang="ru-RU" sz="20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charset="0"/>
              </a:rPr>
              <a:t> </a:t>
            </a:r>
            <a:endParaRPr lang="ru-RU" sz="2000" b="1" dirty="0" smtClean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charset="0"/>
            </a:endParaRPr>
          </a:p>
          <a:p>
            <a:pPr algn="ctr"/>
            <a:r>
              <a:rPr lang="ru-RU" sz="1000" b="1" dirty="0" smtClean="0">
                <a:solidFill>
                  <a:srgbClr val="2E75B6"/>
                </a:solidFill>
                <a:latin typeface="Open Sans Condensed Light" charset="0"/>
              </a:rPr>
              <a:t>(</a:t>
            </a:r>
            <a:r>
              <a:rPr lang="ru-RU" sz="1000" b="1" dirty="0">
                <a:solidFill>
                  <a:srgbClr val="2E75B6"/>
                </a:solidFill>
                <a:latin typeface="Open Sans Condensed Light" charset="0"/>
              </a:rPr>
              <a:t>Приказ Минфина России от 28.07.2010 N 81н (ред. от 29.08.2016) </a:t>
            </a:r>
            <a:r>
              <a:rPr lang="ru-RU" sz="1000" b="1" dirty="0" smtClean="0">
                <a:solidFill>
                  <a:srgbClr val="2E75B6"/>
                </a:solidFill>
                <a:latin typeface="Open Sans Condensed Light" charset="0"/>
              </a:rPr>
              <a:t>«О </a:t>
            </a:r>
            <a:r>
              <a:rPr lang="ru-RU" sz="1000" b="1" dirty="0">
                <a:solidFill>
                  <a:srgbClr val="2E75B6"/>
                </a:solidFill>
                <a:latin typeface="Open Sans Condensed Light" charset="0"/>
              </a:rPr>
              <a:t>требованиях к плану финансово-хозяйственной деятельности государственного (муниципального) </a:t>
            </a:r>
            <a:r>
              <a:rPr lang="ru-RU" sz="1000" b="1" dirty="0" smtClean="0">
                <a:solidFill>
                  <a:srgbClr val="2E75B6"/>
                </a:solidFill>
                <a:latin typeface="Open Sans Condensed Light" charset="0"/>
              </a:rPr>
              <a:t>учреждения»)</a:t>
            </a:r>
            <a:endParaRPr lang="ru-RU" sz="1000" b="1" dirty="0">
              <a:solidFill>
                <a:srgbClr val="2E75B6"/>
              </a:solidFill>
              <a:latin typeface="Open Sans Condensed Light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379820" y="5295695"/>
            <a:ext cx="427293" cy="2863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959513" y="5304896"/>
            <a:ext cx="427293" cy="2863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635020" y="5304896"/>
            <a:ext cx="427293" cy="2863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574071" y="5417663"/>
            <a:ext cx="805750" cy="972504"/>
          </a:xfrm>
          <a:prstGeom prst="line">
            <a:avLst/>
          </a:prstGeom>
          <a:ln w="158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574071" y="5471132"/>
            <a:ext cx="1415407" cy="919035"/>
          </a:xfrm>
          <a:prstGeom prst="line">
            <a:avLst/>
          </a:prstGeom>
          <a:ln w="158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574071" y="5448095"/>
            <a:ext cx="2060950" cy="942072"/>
          </a:xfrm>
          <a:prstGeom prst="line">
            <a:avLst/>
          </a:prstGeom>
          <a:ln w="158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44678" y="6390167"/>
            <a:ext cx="3629393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286989" y="4916571"/>
            <a:ext cx="199353" cy="192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69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14887</TotalTime>
  <Words>2103</Words>
  <Application>Microsoft Office PowerPoint</Application>
  <PresentationFormat>Произвольный</PresentationFormat>
  <Paragraphs>337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Calibri Light</vt:lpstr>
      <vt:lpstr>Open Sans Condensed</vt:lpstr>
      <vt:lpstr>Open Sans Condensed Light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 Органа уполномоченного на осуществление контроля в соответствии с частью 5 статьи 99 Закона № 44-ФЗ</vt:lpstr>
      <vt:lpstr>    Работа с перечнем планов закупок</vt:lpstr>
      <vt:lpstr>  Формирование результатов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Шишов Павел Александрович</cp:lastModifiedBy>
  <cp:revision>1211</cp:revision>
  <cp:lastPrinted>2016-11-24T14:26:53Z</cp:lastPrinted>
  <dcterms:created xsi:type="dcterms:W3CDTF">2015-03-03T16:27:21Z</dcterms:created>
  <dcterms:modified xsi:type="dcterms:W3CDTF">2016-12-05T06:52:49Z</dcterms:modified>
</cp:coreProperties>
</file>